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b" ContentType="application/vnd.ms-excel.sheet.binary.macroEnabled.12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7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555" r:id="rId4"/>
    <p:sldId id="353" r:id="rId5"/>
    <p:sldId id="554" r:id="rId6"/>
    <p:sldId id="261" r:id="rId7"/>
    <p:sldId id="582" r:id="rId8"/>
    <p:sldId id="588" r:id="rId9"/>
    <p:sldId id="561" r:id="rId10"/>
    <p:sldId id="355" r:id="rId11"/>
    <p:sldId id="584" r:id="rId12"/>
    <p:sldId id="553" r:id="rId13"/>
    <p:sldId id="290" r:id="rId14"/>
    <p:sldId id="570" r:id="rId15"/>
    <p:sldId id="350" r:id="rId16"/>
    <p:sldId id="586" r:id="rId17"/>
    <p:sldId id="587" r:id="rId18"/>
    <p:sldId id="323" r:id="rId19"/>
  </p:sldIdLst>
  <p:sldSz cx="12192000" cy="6858000"/>
  <p:notesSz cx="6973888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19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3399"/>
    <a:srgbClr val="1C4486"/>
    <a:srgbClr val="000099"/>
    <a:srgbClr val="F74825"/>
    <a:srgbClr val="003274"/>
    <a:srgbClr val="5FA28C"/>
    <a:srgbClr val="EBCB7E"/>
    <a:srgbClr val="64A6F1"/>
    <a:srgbClr val="A40000"/>
    <a:srgbClr val="3B68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50" autoAdjust="0"/>
    <p:restoredTop sz="96532" autoAdjust="0"/>
  </p:normalViewPr>
  <p:slideViewPr>
    <p:cSldViewPr snapToGrid="0" snapToObjects="1">
      <p:cViewPr varScale="1">
        <p:scale>
          <a:sx n="112" d="100"/>
          <a:sy n="112" d="100"/>
        </p:scale>
        <p:origin x="666" y="1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9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-2752" y="-104"/>
      </p:cViewPr>
      <p:guideLst>
        <p:guide orient="horz" pos="2909"/>
        <p:guide pos="219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Chart%20in%20Microsoft%20PowerPoint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Chart%20in%20Microsoft%20PowerPoint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https://cityofatlanta-my.sharepoint.com/personal/sagabriel_atlantaga_gov/Documents/FY19%20Monthly%20Reports/Third%20Quarter%20Financial%20Analysis_2.11.2019_Revised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cityofatlanta-my.sharepoint.com/personal/sagabriel_atlantaga_gov/Documents/FY19%20Monthly%20Reports/Third%20Quarter%20Financial%20Analysis_2.11.2019_Revised.xlsx!REVENUES!Object%20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cityofatlanta-my.sharepoint.com/personal/sagabriel_atlantaga_gov/Documents/FY19%20Monthly%20Reports/Third%20Quarter%20Financial%20Analysis_2.11.2019_Revised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4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2267189326948081E-2"/>
          <c:y val="0.17988624437708534"/>
          <c:w val="0.96518299364944782"/>
          <c:h val="0.82011373314446334"/>
        </c:manualLayout>
      </c:layout>
      <c:pie3DChart>
        <c:varyColors val="1"/>
        <c:ser>
          <c:idx val="0"/>
          <c:order val="0"/>
          <c:spPr>
            <a:solidFill>
              <a:srgbClr val="002060"/>
            </a:solidFill>
          </c:spPr>
          <c:dPt>
            <c:idx val="0"/>
            <c:bubble3D val="0"/>
            <c:explosion val="31"/>
            <c:spPr>
              <a:solidFill>
                <a:srgbClr val="FFC000"/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4CD-4C4F-9DAA-6057BF22AAB2}"/>
              </c:ext>
            </c:extLst>
          </c:dPt>
          <c:dPt>
            <c:idx val="1"/>
            <c:bubble3D val="0"/>
            <c:spPr>
              <a:solidFill>
                <a:srgbClr val="002060"/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4CD-4C4F-9DAA-6057BF22AAB2}"/>
              </c:ext>
            </c:extLst>
          </c:dPt>
          <c:dPt>
            <c:idx val="2"/>
            <c:bubble3D val="0"/>
            <c:spPr>
              <a:solidFill>
                <a:srgbClr val="002060"/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4CD-4C4F-9DAA-6057BF22AAB2}"/>
              </c:ext>
            </c:extLst>
          </c:dPt>
          <c:dPt>
            <c:idx val="3"/>
            <c:bubble3D val="0"/>
            <c:spPr>
              <a:solidFill>
                <a:srgbClr val="002060"/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4CD-4C4F-9DAA-6057BF22AAB2}"/>
              </c:ext>
            </c:extLst>
          </c:dPt>
          <c:dLbls>
            <c:delete val="1"/>
          </c:dLbls>
          <c:cat>
            <c:strRef>
              <c:f>Sheet4!$B$7:$B$10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Sheet4!$C$7:$C$10</c:f>
              <c:numCache>
                <c:formatCode>0%</c:formatCode>
                <c:ptCount val="4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4CD-4C4F-9DAA-6057BF22AAB2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838298380381527"/>
          <c:y val="5.4174212098639114E-3"/>
          <c:w val="0.70428224152159213"/>
          <c:h val="0.96258340198625736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0F7-4E19-B4E8-66ABD59F5BE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0F7-4E19-B4E8-66ABD59F5BE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0F7-4E19-B4E8-66ABD59F5BE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0F7-4E19-B4E8-66ABD59F5BE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0F7-4E19-B4E8-66ABD59F5BEB}"/>
              </c:ext>
            </c:extLst>
          </c:dPt>
          <c:dLbls>
            <c:dLbl>
              <c:idx val="0"/>
              <c:layout>
                <c:manualLayout>
                  <c:x val="-1.5159367504684056E-3"/>
                  <c:y val="2.969021740318064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E414796-BBDB-458E-B1FD-84251EEA28FE}" type="CATEGORYNAME">
                      <a:rPr lang="en-US" sz="1050" smtClean="0"/>
                      <a:pPr>
                        <a:defRPr sz="105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sz="1050" dirty="0"/>
                  </a:p>
                  <a:p>
                    <a:pPr>
                      <a:defRPr sz="105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50" baseline="0" dirty="0"/>
                      <a:t>$209M
</a:t>
                    </a:r>
                    <a:fld id="{3443F007-9DF5-4030-B8B6-7060BD414AD4}" type="PERCENTAGE">
                      <a:rPr lang="en-US" sz="1050" baseline="0"/>
                      <a:pPr>
                        <a:defRPr sz="105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endParaRPr lang="en-US" sz="1050" baseline="0" dirty="0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381927667638691"/>
                      <c:h val="0.1935157092146219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0F7-4E19-B4E8-66ABD59F5BEB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494D48D-23C9-44CD-AEB1-B784B54E32E4}" type="CATEGORYNAME">
                      <a:rPr lang="en-US" sz="1050"/>
                      <a:pPr>
                        <a:defRPr sz="105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[CATEGORY NAME]</a:t>
                    </a:fld>
                    <a:r>
                      <a:rPr lang="en-US" sz="1050" baseline="0" dirty="0"/>
                      <a:t>
$107M</a:t>
                    </a:r>
                  </a:p>
                  <a:p>
                    <a:pPr>
                      <a:defRPr sz="105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7BFBF80-7D56-49B8-96FE-9C8FB9869325}" type="PERCENTAGE">
                      <a:rPr lang="en-US" sz="1050" baseline="0" smtClean="0"/>
                      <a:pPr>
                        <a:defRPr sz="105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0F7-4E19-B4E8-66ABD59F5BEB}"/>
                </c:ext>
              </c:extLst>
            </c:dLbl>
            <c:dLbl>
              <c:idx val="2"/>
              <c:layout>
                <c:manualLayout>
                  <c:x val="8.4425101950315867E-3"/>
                  <c:y val="2.431014998310385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478A7BF-01CF-4A56-93F3-D33172031325}" type="CATEGORYNAME">
                      <a:rPr lang="en-US" sz="1050"/>
                      <a:pPr>
                        <a:defRPr sz="105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[CATEGORY NAME]</a:t>
                    </a:fld>
                    <a:r>
                      <a:rPr lang="en-US" sz="1050" baseline="0" dirty="0"/>
                      <a:t>
$109M</a:t>
                    </a:r>
                  </a:p>
                  <a:p>
                    <a:pPr>
                      <a:defRPr sz="105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C156DA6-DF47-4D2B-A413-61119614D5C4}" type="PERCENTAGE">
                      <a:rPr lang="en-US" sz="1050" baseline="0" smtClean="0"/>
                      <a:pPr>
                        <a:defRPr sz="105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563047186767331"/>
                      <c:h val="0.2313477610476898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0F7-4E19-B4E8-66ABD59F5BEB}"/>
                </c:ext>
              </c:extLst>
            </c:dLbl>
            <c:dLbl>
              <c:idx val="3"/>
              <c:layout>
                <c:manualLayout>
                  <c:x val="2.8458025420859201E-3"/>
                  <c:y val="-7.615942987170804E-3"/>
                </c:manualLayout>
              </c:layout>
              <c:tx>
                <c:rich>
                  <a:bodyPr/>
                  <a:lstStyle/>
                  <a:p>
                    <a:fld id="{E94892B9-6940-49AB-9FAB-64D2C54A0E69}" type="CATEGORYNAME">
                      <a:rPr lang="en-US" smtClean="0"/>
                      <a:pPr/>
                      <a:t>[CATEGORY NAME]</a:t>
                    </a:fld>
                    <a:endParaRPr lang="en-US" dirty="0"/>
                  </a:p>
                  <a:p>
                    <a:r>
                      <a:rPr lang="en-US" baseline="0" dirty="0"/>
                      <a:t>$118M
</a:t>
                    </a:r>
                    <a:fld id="{A8362B59-5801-4B4C-B4C3-B8657C3BC6AB}" type="PERCENTAGE">
                      <a:rPr lang="en-US" baseline="0" smtClean="0"/>
                      <a:pPr/>
                      <a:t>[PERCENTAGE]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0F7-4E19-B4E8-66ABD59F5BE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0A4C2E81-87B2-4CF0-BA97-E15D6B6A6F7F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
$119M</a:t>
                    </a:r>
                  </a:p>
                  <a:p>
                    <a:fld id="{3C86BF8E-93B7-43AD-B104-251AF3DEA180}" type="PERCENTAGE">
                      <a:rPr lang="en-US" baseline="0" smtClean="0"/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B0F7-4E19-B4E8-66ABD59F5BEB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'[Chart in Microsoft PowerPoint]Citywide'!$A$85:$A$89</c:f>
              <c:strCache>
                <c:ptCount val="5"/>
                <c:pt idx="0">
                  <c:v>Property Taxes</c:v>
                </c:pt>
                <c:pt idx="1">
                  <c:v>Public Utility, Alcoholic Beverage and Other Taxes</c:v>
                </c:pt>
                <c:pt idx="2">
                  <c:v>Local Option Sales Taxes</c:v>
                </c:pt>
                <c:pt idx="3">
                  <c:v>Licenses and Permits </c:v>
                </c:pt>
                <c:pt idx="4">
                  <c:v>Other Revenue</c:v>
                </c:pt>
              </c:strCache>
            </c:strRef>
          </c:cat>
          <c:val>
            <c:numRef>
              <c:f>'[Chart in Microsoft PowerPoint]Citywide'!$B$85:$B$89</c:f>
              <c:numCache>
                <c:formatCode>#,##0</c:formatCode>
                <c:ptCount val="5"/>
                <c:pt idx="0">
                  <c:v>208451.068</c:v>
                </c:pt>
                <c:pt idx="1">
                  <c:v>106924</c:v>
                </c:pt>
                <c:pt idx="2">
                  <c:v>108730</c:v>
                </c:pt>
                <c:pt idx="3">
                  <c:v>118276</c:v>
                </c:pt>
                <c:pt idx="4">
                  <c:v>119012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0F7-4E19-B4E8-66ABD59F5BE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3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9710998071737582E-2"/>
          <c:y val="8.7042044048757247E-2"/>
          <c:w val="0.78369820854608774"/>
          <c:h val="0.91295795595124285"/>
        </c:manualLayout>
      </c:layout>
      <c:doughnutChart>
        <c:varyColors val="1"/>
        <c:ser>
          <c:idx val="0"/>
          <c:order val="0"/>
          <c:explosion val="2"/>
          <c:dPt>
            <c:idx val="0"/>
            <c:bubble3D val="0"/>
            <c:explosion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05B-45D6-84B8-5DE979F99F9C}"/>
              </c:ext>
            </c:extLst>
          </c:dPt>
          <c:dPt>
            <c:idx val="1"/>
            <c:bubble3D val="0"/>
            <c:explosion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05B-45D6-84B8-5DE979F99F9C}"/>
              </c:ext>
            </c:extLst>
          </c:dPt>
          <c:dPt>
            <c:idx val="2"/>
            <c:bubble3D val="0"/>
            <c:explosion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05B-45D6-84B8-5DE979F99F9C}"/>
              </c:ext>
            </c:extLst>
          </c:dPt>
          <c:dPt>
            <c:idx val="3"/>
            <c:bubble3D val="0"/>
            <c:explosion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05B-45D6-84B8-5DE979F99F9C}"/>
              </c:ext>
            </c:extLst>
          </c:dPt>
          <c:dPt>
            <c:idx val="4"/>
            <c:bubble3D val="0"/>
            <c:explosion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05B-45D6-84B8-5DE979F99F9C}"/>
              </c:ext>
            </c:extLst>
          </c:dPt>
          <c:dPt>
            <c:idx val="5"/>
            <c:bubble3D val="0"/>
            <c:explosion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05B-45D6-84B8-5DE979F99F9C}"/>
              </c:ext>
            </c:extLst>
          </c:dPt>
          <c:dPt>
            <c:idx val="6"/>
            <c:bubble3D val="0"/>
            <c:explosion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05B-45D6-84B8-5DE979F99F9C}"/>
              </c:ext>
            </c:extLst>
          </c:dPt>
          <c:dLbls>
            <c:dLbl>
              <c:idx val="0"/>
              <c:layout>
                <c:manualLayout>
                  <c:x val="-3.062905227698648E-3"/>
                  <c:y val="0.1091289627261294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CBAFDCC-98EE-4604-9063-D7F86AE2B364}" type="CATEGORYNAME">
                      <a:rPr lang="en-US" smtClean="0"/>
                      <a:pPr>
                        <a:defRPr sz="1050"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dirty="0"/>
                      <a:t> Services And Employee Benefits</a:t>
                    </a:r>
                  </a:p>
                  <a:p>
                    <a:pPr>
                      <a:defRPr sz="1050" b="1">
                        <a:solidFill>
                          <a:schemeClr val="bg1"/>
                        </a:solidFill>
                      </a:defRPr>
                    </a:pPr>
                    <a:r>
                      <a:rPr lang="en-US" baseline="0" dirty="0"/>
                      <a:t>$414M
</a:t>
                    </a:r>
                    <a:fld id="{EA770496-603D-40F1-90FD-7B2124ED8352}" type="PERCENTAGE">
                      <a:rPr lang="en-US" baseline="0"/>
                      <a:pPr>
                        <a:defRPr sz="1050" b="1"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US" baseline="0" dirty="0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2865023521776"/>
                      <c:h val="0.2703918507498196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05B-45D6-84B8-5DE979F99F9C}"/>
                </c:ext>
              </c:extLst>
            </c:dLbl>
            <c:dLbl>
              <c:idx val="1"/>
              <c:layout>
                <c:manualLayout>
                  <c:x val="7.2247330280022564E-3"/>
                  <c:y val="-6.1110564446605559E-3"/>
                </c:manualLayout>
              </c:layout>
              <c:tx>
                <c:rich>
                  <a:bodyPr/>
                  <a:lstStyle/>
                  <a:p>
                    <a:fld id="{26C88E50-BED0-490F-AB94-35226B7BBC82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
$106M</a:t>
                    </a:r>
                  </a:p>
                  <a:p>
                    <a:fld id="{A51E144A-FCFA-4B7C-9134-35AC2C6A79AF}" type="PERCENTAGE">
                      <a:rPr lang="en-US" baseline="0" smtClean="0"/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05B-45D6-84B8-5DE979F99F9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05B-45D6-84B8-5DE979F99F9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05B-45D6-84B8-5DE979F99F9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05B-45D6-84B8-5DE979F99F9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05B-45D6-84B8-5DE979F99F9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05B-45D6-84B8-5DE979F99F9C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'[Chart in Microsoft PowerPoint]Citywide'!$B$55:$B$61</c:f>
              <c:strCache>
                <c:ptCount val="7"/>
                <c:pt idx="0">
                  <c:v>Personnel</c:v>
                </c:pt>
                <c:pt idx="1">
                  <c:v>Contracted Services</c:v>
                </c:pt>
                <c:pt idx="2">
                  <c:v>          Supplies</c:v>
                </c:pt>
                <c:pt idx="3">
                  <c:v>          Other Costs</c:v>
                </c:pt>
                <c:pt idx="4">
                  <c:v>   Other Financing Uses</c:v>
                </c:pt>
                <c:pt idx="5">
                  <c:v>         Interdepartmental Charges</c:v>
                </c:pt>
                <c:pt idx="6">
                  <c:v>Debt Serivce/Reserves</c:v>
                </c:pt>
              </c:strCache>
            </c:strRef>
          </c:cat>
          <c:val>
            <c:numRef>
              <c:f>'[Chart in Microsoft PowerPoint]Citywide'!$C$55:$C$61</c:f>
              <c:numCache>
                <c:formatCode>_(* #,##0_);_(* \(#,##0\);_(* "-"??_);_(@_)</c:formatCode>
                <c:ptCount val="7"/>
                <c:pt idx="0">
                  <c:v>414119.01853921561</c:v>
                </c:pt>
                <c:pt idx="1">
                  <c:v>105838.1064474544</c:v>
                </c:pt>
                <c:pt idx="2">
                  <c:v>38786.043769395859</c:v>
                </c:pt>
                <c:pt idx="3">
                  <c:v>35836.830130422401</c:v>
                </c:pt>
                <c:pt idx="4">
                  <c:v>36168.767590000003</c:v>
                </c:pt>
                <c:pt idx="5">
                  <c:v>15165.320941708502</c:v>
                </c:pt>
                <c:pt idx="6">
                  <c:v>15478.704757831831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05B-45D6-84B8-5DE979F99F9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177"/>
        <c:holeSize val="32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chemeClr val="tx1"/>
                </a:solidFill>
              </a:rPr>
              <a:t>REVENUES</a:t>
            </a:r>
            <a:r>
              <a:rPr lang="en-US" sz="2000" b="1" baseline="0" dirty="0">
                <a:solidFill>
                  <a:schemeClr val="tx1"/>
                </a:solidFill>
              </a:rPr>
              <a:t> VS EXPENSES</a:t>
            </a:r>
            <a:endParaRPr lang="en-US" sz="20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30830134769961615"/>
          <c:y val="1.9894475732264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Sheet1!$C$4</c:f>
              <c:strCache>
                <c:ptCount val="1"/>
                <c:pt idx="0">
                  <c:v>Revenues</c:v>
                </c:pt>
              </c:strCache>
            </c:strRef>
          </c:tx>
          <c:spPr>
            <a:solidFill>
              <a:srgbClr val="00206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strRef>
              <c:f>Sheet1!$D$3:$F$3</c:f>
              <c:strCache>
                <c:ptCount val="3"/>
                <c:pt idx="0">
                  <c:v>Q1 2019 YTD</c:v>
                </c:pt>
                <c:pt idx="1">
                  <c:v>Q2 2019 YTD</c:v>
                </c:pt>
                <c:pt idx="2">
                  <c:v>Q3 2019 YTD</c:v>
                </c:pt>
              </c:strCache>
            </c:strRef>
          </c:cat>
          <c:val>
            <c:numRef>
              <c:f>Sheet1!$D$4:$F$4</c:f>
              <c:numCache>
                <c:formatCode>General</c:formatCode>
                <c:ptCount val="3"/>
                <c:pt idx="0">
                  <c:v>100.9</c:v>
                </c:pt>
                <c:pt idx="1">
                  <c:v>396.5</c:v>
                </c:pt>
                <c:pt idx="2">
                  <c:v>589.29999999999995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AB-4BCC-A57C-F7BF53D7CB41}"/>
            </c:ext>
          </c:extLst>
        </c:ser>
        <c:ser>
          <c:idx val="1"/>
          <c:order val="1"/>
          <c:tx>
            <c:strRef>
              <c:f>Sheet1!$C$5</c:f>
              <c:strCache>
                <c:ptCount val="1"/>
                <c:pt idx="0">
                  <c:v>Expenses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C00000"/>
              </a:solidFill>
            </a:ln>
            <a:effectLst/>
          </c:spPr>
          <c:invertIfNegative val="0"/>
          <c:cat>
            <c:strRef>
              <c:f>Sheet1!$D$3:$F$3</c:f>
              <c:strCache>
                <c:ptCount val="3"/>
                <c:pt idx="0">
                  <c:v>Q1 2019 YTD</c:v>
                </c:pt>
                <c:pt idx="1">
                  <c:v>Q2 2019 YTD</c:v>
                </c:pt>
                <c:pt idx="2">
                  <c:v>Q3 2019 YTD</c:v>
                </c:pt>
              </c:strCache>
            </c:strRef>
          </c:cat>
          <c:val>
            <c:numRef>
              <c:f>Sheet1!$D$5:$F$5</c:f>
              <c:numCache>
                <c:formatCode>General</c:formatCode>
                <c:ptCount val="3"/>
                <c:pt idx="0">
                  <c:v>154.30000000000001</c:v>
                </c:pt>
                <c:pt idx="1">
                  <c:v>346.1</c:v>
                </c:pt>
                <c:pt idx="2">
                  <c:v>501.9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AB-4BCC-A57C-F7BF53D7CB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064616360"/>
        <c:axId val="1064616688"/>
      </c:barChart>
      <c:catAx>
        <c:axId val="1064616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4616688"/>
        <c:crosses val="autoZero"/>
        <c:auto val="1"/>
        <c:lblAlgn val="ctr"/>
        <c:lblOffset val="100"/>
        <c:noMultiLvlLbl val="0"/>
      </c:catAx>
      <c:valAx>
        <c:axId val="1064616688"/>
        <c:scaling>
          <c:orientation val="minMax"/>
          <c:max val="6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4616360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chemeClr val="tx1"/>
                </a:solidFill>
              </a:rPr>
              <a:t>REVENUES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2060"/>
            </a:solidFill>
            <a:ln>
              <a:solidFill>
                <a:srgbClr val="C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>
                <a:solidFill>
                  <a:srgbClr val="00206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B37-48DC-9986-C08EDCE64721}"/>
              </c:ext>
            </c:extLst>
          </c:dPt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solidFill>
                  <a:srgbClr val="00206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3B37-48DC-9986-C08EDCE64721}"/>
              </c:ext>
            </c:extLst>
          </c:dPt>
          <c:dPt>
            <c:idx val="2"/>
            <c:invertIfNegative val="0"/>
            <c:bubble3D val="0"/>
            <c:spPr>
              <a:solidFill>
                <a:srgbClr val="002060"/>
              </a:solidFill>
              <a:ln>
                <a:solidFill>
                  <a:srgbClr val="00206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B37-48DC-9986-C08EDCE64721}"/>
              </c:ext>
            </c:extLst>
          </c:dPt>
          <c:cat>
            <c:strRef>
              <c:f>'[Worksheet in Third Quarter Financial Analysis_2.11.2019_Revised]Revenues'!$F$28,'[Worksheet in Third Quarter Financial Analysis_2.11.2019_Revised]Revenues'!$F$29,'[Worksheet in Third Quarter Financial Analysis_2.11.2019_Revised]Revenues'!$F$30</c:f>
              <c:strCache>
                <c:ptCount val="3"/>
                <c:pt idx="0">
                  <c:v>Q3 2017</c:v>
                </c:pt>
                <c:pt idx="1">
                  <c:v>Q3 2018</c:v>
                </c:pt>
                <c:pt idx="2">
                  <c:v>Q3 2019</c:v>
                </c:pt>
              </c:strCache>
            </c:strRef>
          </c:cat>
          <c:val>
            <c:numRef>
              <c:f>'[Worksheet in Third Quarter Financial Analysis_2.11.2019_Revised]Revenues'!$R$28,'[Worksheet in Third Quarter Financial Analysis_2.11.2019_Revised]Revenues'!$R$29,'[Worksheet in Third Quarter Financial Analysis_2.11.2019_Revised]Revenues'!$R$30</c:f>
              <c:numCache>
                <c:formatCode>"$"#,##0.0</c:formatCode>
                <c:ptCount val="3"/>
                <c:pt idx="0">
                  <c:v>591.9</c:v>
                </c:pt>
                <c:pt idx="1">
                  <c:v>576.70000000000005</c:v>
                </c:pt>
                <c:pt idx="2">
                  <c:v>589.29999999999995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E2-4DA0-8B24-2AD1C81650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847959360"/>
        <c:axId val="847962968"/>
      </c:barChart>
      <c:catAx>
        <c:axId val="847959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7962968"/>
        <c:crosses val="autoZero"/>
        <c:auto val="1"/>
        <c:lblAlgn val="ctr"/>
        <c:lblOffset val="100"/>
        <c:noMultiLvlLbl val="0"/>
      </c:catAx>
      <c:valAx>
        <c:axId val="847962968"/>
        <c:scaling>
          <c:orientation val="minMax"/>
          <c:max val="600"/>
          <c:min val="5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7959360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chemeClr val="tx1"/>
                </a:solidFill>
              </a:rPr>
              <a:t>EXPENSES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1288604942568977E-2"/>
          <c:y val="0.1657636194002845"/>
          <c:w val="0.88263050116046282"/>
          <c:h val="0.7289288971177494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solidFill>
                <a:srgbClr val="C00000"/>
              </a:solidFill>
            </a:ln>
            <a:effectLst/>
          </c:spPr>
          <c:invertIfNegative val="0"/>
          <c:cat>
            <c:strRef>
              <c:f>(EXPENSES!$B$13,EXPENSES!$B$14,EXPENSES!$B$15)</c:f>
              <c:strCache>
                <c:ptCount val="3"/>
                <c:pt idx="0">
                  <c:v>Q3 2017</c:v>
                </c:pt>
                <c:pt idx="1">
                  <c:v>Q3 2018</c:v>
                </c:pt>
                <c:pt idx="2">
                  <c:v>Q3 2019</c:v>
                </c:pt>
              </c:strCache>
            </c:strRef>
          </c:cat>
          <c:val>
            <c:numRef>
              <c:f>(EXPENSES!$K$13,EXPENSES!$K$14,EXPENSES!$K$15)</c:f>
              <c:numCache>
                <c:formatCode>"$"#,##0.0</c:formatCode>
                <c:ptCount val="3"/>
                <c:pt idx="0">
                  <c:v>493.4</c:v>
                </c:pt>
                <c:pt idx="1">
                  <c:v>520.6</c:v>
                </c:pt>
                <c:pt idx="2">
                  <c:v>501.9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B5-4890-B586-3901B3CF6A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714798440"/>
        <c:axId val="714801720"/>
      </c:barChart>
      <c:catAx>
        <c:axId val="714798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4801720"/>
        <c:crosses val="autoZero"/>
        <c:auto val="1"/>
        <c:lblAlgn val="ctr"/>
        <c:lblOffset val="100"/>
        <c:noMultiLvlLbl val="0"/>
      </c:catAx>
      <c:valAx>
        <c:axId val="714801720"/>
        <c:scaling>
          <c:orientation val="minMax"/>
          <c:min val="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4798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980992292715734"/>
          <c:y val="0.12651012782402057"/>
          <c:w val="0.49620552582730781"/>
          <c:h val="0.800883037811356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22C-4332-A791-CBB43B2F0CA1}"/>
              </c:ext>
            </c:extLst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22C-4332-A791-CBB43B2F0CA1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22C-4332-A791-CBB43B2F0CA1}"/>
              </c:ext>
            </c:extLst>
          </c:dPt>
          <c:dPt>
            <c:idx val="3"/>
            <c:bubble3D val="0"/>
            <c:spPr>
              <a:solidFill>
                <a:schemeClr val="accent1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22C-4332-A791-CBB43B2F0CA1}"/>
              </c:ext>
            </c:extLst>
          </c:dPt>
          <c:dPt>
            <c:idx val="4"/>
            <c:bubble3D val="0"/>
            <c:spPr>
              <a:solidFill>
                <a:schemeClr val="accent1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22C-4332-A791-CBB43B2F0CA1}"/>
              </c:ext>
            </c:extLst>
          </c:dPt>
          <c:dLbls>
            <c:dLbl>
              <c:idx val="0"/>
              <c:layout>
                <c:manualLayout>
                  <c:x val="-7.809763674547146E-2"/>
                  <c:y val="0"/>
                </c:manualLayout>
              </c:layout>
              <c:tx>
                <c:rich>
                  <a:bodyPr/>
                  <a:lstStyle/>
                  <a:p>
                    <a:fld id="{8FCE3505-91F3-454A-9C50-C0EC2331CD9F}" type="CATEGORYNAME">
                      <a:rPr lang="en-US" b="1">
                        <a:latin typeface="Franklin Gothic Book" panose="020B0503020102020204" pitchFamily="34" charset="0"/>
                      </a:rPr>
                      <a:pPr/>
                      <a:t>[CATEGORY NAME]</a:t>
                    </a:fld>
                    <a:r>
                      <a:rPr lang="en-US" b="1" baseline="0" dirty="0">
                        <a:latin typeface="Franklin Gothic Book" panose="020B0503020102020204" pitchFamily="34" charset="0"/>
                      </a:rPr>
                      <a:t>
$299,095 </a:t>
                    </a:r>
                  </a:p>
                  <a:p>
                    <a:r>
                      <a:rPr lang="en-US" b="1" dirty="0"/>
                      <a:t>4.6%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122147981041271"/>
                      <c:h val="0.1664585164816216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22C-4332-A791-CBB43B2F0CA1}"/>
                </c:ext>
              </c:extLst>
            </c:dLbl>
            <c:dLbl>
              <c:idx val="1"/>
              <c:layout>
                <c:manualLayout>
                  <c:x val="3.2949772936797898E-2"/>
                  <c:y val="2.6742191009934704E-2"/>
                </c:manualLayout>
              </c:layout>
              <c:tx>
                <c:rich>
                  <a:bodyPr/>
                  <a:lstStyle/>
                  <a:p>
                    <a:fld id="{79F6C054-A44D-4810-849D-3618065E7604}" type="CATEGORYNAME">
                      <a:rPr lang="en-US" b="1">
                        <a:latin typeface="Franklin Gothic Book" panose="020B0503020102020204" pitchFamily="34" charset="0"/>
                      </a:rPr>
                      <a:pPr/>
                      <a:t>[CATEGORY NAME]</a:t>
                    </a:fld>
                    <a:r>
                      <a:rPr lang="en-US" b="1" baseline="0" dirty="0">
                        <a:latin typeface="Franklin Gothic Book" panose="020B0503020102020204" pitchFamily="34" charset="0"/>
                      </a:rPr>
                      <a:t>
$411,713</a:t>
                    </a:r>
                  </a:p>
                  <a:p>
                    <a:fld id="{3E1463FA-57F6-44F8-97D7-C2F9637CA732}" type="PERCENTAGE">
                      <a:rPr lang="en-US" b="1" baseline="0">
                        <a:latin typeface="Franklin Gothic Book" panose="020B0503020102020204" pitchFamily="34" charset="0"/>
                      </a:rPr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771767810460041"/>
                      <c:h val="0.166666755090704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22C-4332-A791-CBB43B2F0CA1}"/>
                </c:ext>
              </c:extLst>
            </c:dLbl>
            <c:dLbl>
              <c:idx val="2"/>
              <c:layout>
                <c:manualLayout>
                  <c:x val="3.7972392970402828E-2"/>
                  <c:y val="0.10881533365837093"/>
                </c:manualLayout>
              </c:layout>
              <c:tx>
                <c:rich>
                  <a:bodyPr/>
                  <a:lstStyle/>
                  <a:p>
                    <a:fld id="{6E733FF5-E905-4384-ADF9-1ED1432704BD}" type="CATEGORYNAME">
                      <a:rPr lang="en-US" b="1">
                        <a:latin typeface="Franklin Gothic Book" panose="020B0503020102020204" pitchFamily="34" charset="0"/>
                      </a:rPr>
                      <a:pPr/>
                      <a:t>[CATEGORY NAME]</a:t>
                    </a:fld>
                    <a:r>
                      <a:rPr lang="en-US" b="1" baseline="0" dirty="0">
                        <a:latin typeface="Franklin Gothic Book" panose="020B0503020102020204" pitchFamily="34" charset="0"/>
                      </a:rPr>
                      <a:t>
$373,300</a:t>
                    </a:r>
                  </a:p>
                  <a:p>
                    <a:r>
                      <a:rPr lang="en-US" b="1" dirty="0"/>
                      <a:t>6%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835282643703358"/>
                      <c:h val="0.166666755090704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22C-4332-A791-CBB43B2F0CA1}"/>
                </c:ext>
              </c:extLst>
            </c:dLbl>
            <c:dLbl>
              <c:idx val="3"/>
              <c:layout>
                <c:manualLayout>
                  <c:x val="-0.21039534180528097"/>
                  <c:y val="-0.23561828258018599"/>
                </c:manualLayout>
              </c:layout>
              <c:tx>
                <c:rich>
                  <a:bodyPr/>
                  <a:lstStyle/>
                  <a:p>
                    <a:fld id="{678FF841-1F21-42BD-8851-DAD3E481077A}" type="CATEGORYNAME">
                      <a:rPr lang="en-US" b="1">
                        <a:latin typeface="Franklin Gothic Book" panose="020B0503020102020204" pitchFamily="34" charset="0"/>
                      </a:rPr>
                      <a:pPr/>
                      <a:t>[CATEGORY NAME]</a:t>
                    </a:fld>
                    <a:r>
                      <a:rPr lang="en-US" b="1" baseline="0" dirty="0">
                        <a:latin typeface="Franklin Gothic Book" panose="020B0503020102020204" pitchFamily="34" charset="0"/>
                      </a:rPr>
                      <a:t>
$2,327,560</a:t>
                    </a:r>
                  </a:p>
                  <a:p>
                    <a:r>
                      <a:rPr lang="en-US" b="1" dirty="0"/>
                      <a:t>35.4%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555555555555557"/>
                      <c:h val="0.1666666666666666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22C-4332-A791-CBB43B2F0CA1}"/>
                </c:ext>
              </c:extLst>
            </c:dLbl>
            <c:dLbl>
              <c:idx val="4"/>
              <c:layout>
                <c:manualLayout>
                  <c:x val="0.21852822416372564"/>
                  <c:y val="6.0825388767366685E-2"/>
                </c:manualLayout>
              </c:layout>
              <c:tx>
                <c:rich>
                  <a:bodyPr/>
                  <a:lstStyle/>
                  <a:p>
                    <a:fld id="{E0ACC9E1-CDA2-4D7C-A9ED-B3E0870D81D6}" type="CATEGORYNAME">
                      <a:rPr lang="en-US" b="1" baseline="0">
                        <a:latin typeface="Franklin Gothic Book" panose="020B0503020102020204" pitchFamily="34" charset="0"/>
                      </a:rPr>
                      <a:pPr/>
                      <a:t>[CATEGORY NAME]</a:t>
                    </a:fld>
                    <a:r>
                      <a:rPr lang="en-US" b="1" baseline="0" dirty="0">
                        <a:latin typeface="Franklin Gothic Book" panose="020B0503020102020204" pitchFamily="34" charset="0"/>
                      </a:rPr>
                      <a:t>
$3,161,083</a:t>
                    </a:r>
                  </a:p>
                  <a:p>
                    <a:fld id="{71D8D6DF-B03B-4E0D-9A0B-77ECA13B1A33}" type="PERCENTAGE">
                      <a:rPr lang="en-US" b="1" baseline="0">
                        <a:latin typeface="Franklin Gothic Book" panose="020B0503020102020204" pitchFamily="34" charset="0"/>
                      </a:rPr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500000000000001"/>
                      <c:h val="0.1666666666666666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122C-4332-A791-CBB43B2F0C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'Outstanding Debt'!$B$2:$B$6</c:f>
              <c:strCache>
                <c:ptCount val="5"/>
                <c:pt idx="0">
                  <c:v>General Obligation</c:v>
                </c:pt>
                <c:pt idx="1">
                  <c:v>General Fund &amp; Other</c:v>
                </c:pt>
                <c:pt idx="2">
                  <c:v>Tax Allocation Districts</c:v>
                </c:pt>
                <c:pt idx="3">
                  <c:v>Department of Aviation</c:v>
                </c:pt>
                <c:pt idx="4">
                  <c:v>Department of Watershed</c:v>
                </c:pt>
              </c:strCache>
            </c:strRef>
          </c:cat>
          <c:val>
            <c:numRef>
              <c:f>'Outstanding Debt'!$C$2:$C$6</c:f>
              <c:numCache>
                <c:formatCode>"$"#,##0</c:formatCode>
                <c:ptCount val="5"/>
                <c:pt idx="0">
                  <c:v>325430</c:v>
                </c:pt>
                <c:pt idx="1">
                  <c:v>403422</c:v>
                </c:pt>
                <c:pt idx="2">
                  <c:v>477920</c:v>
                </c:pt>
                <c:pt idx="3">
                  <c:v>2762270</c:v>
                </c:pt>
                <c:pt idx="4">
                  <c:v>3239289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22C-4332-A791-CBB43B2F0CA1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122C-4332-A791-CBB43B2F0CA1}"/>
              </c:ext>
            </c:extLst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122C-4332-A791-CBB43B2F0CA1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122C-4332-A791-CBB43B2F0CA1}"/>
              </c:ext>
            </c:extLst>
          </c:dPt>
          <c:dPt>
            <c:idx val="3"/>
            <c:bubble3D val="0"/>
            <c:spPr>
              <a:solidFill>
                <a:schemeClr val="accent1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2-122C-4332-A791-CBB43B2F0CA1}"/>
              </c:ext>
            </c:extLst>
          </c:dPt>
          <c:dPt>
            <c:idx val="4"/>
            <c:bubble3D val="0"/>
            <c:spPr>
              <a:solidFill>
                <a:schemeClr val="accent1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4-122C-4332-A791-CBB43B2F0CA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'Outstanding Debt'!$B$2:$B$6</c:f>
              <c:strCache>
                <c:ptCount val="5"/>
                <c:pt idx="0">
                  <c:v>General Obligation</c:v>
                </c:pt>
                <c:pt idx="1">
                  <c:v>General Fund &amp; Other</c:v>
                </c:pt>
                <c:pt idx="2">
                  <c:v>Tax Allocation Districts</c:v>
                </c:pt>
                <c:pt idx="3">
                  <c:v>Department of Aviation</c:v>
                </c:pt>
                <c:pt idx="4">
                  <c:v>Department of Watershed</c:v>
                </c:pt>
              </c:strCache>
            </c:strRef>
          </c:cat>
          <c:val>
            <c:numRef>
              <c:f>'Outstanding Debt'!$D$2:$D$6</c:f>
              <c:numCache>
                <c:formatCode>0.00%</c:formatCode>
                <c:ptCount val="5"/>
                <c:pt idx="0">
                  <c:v>4.5146372995357731E-2</c:v>
                </c:pt>
                <c:pt idx="1">
                  <c:v>5.5966075919654634E-2</c:v>
                </c:pt>
                <c:pt idx="2">
                  <c:v>6.630106192404317E-2</c:v>
                </c:pt>
                <c:pt idx="3">
                  <c:v>0.38320521074850755</c:v>
                </c:pt>
                <c:pt idx="4">
                  <c:v>0.44938127841243697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122C-4332-A791-CBB43B2F0CA1}"/>
            </c:ext>
          </c:extLst>
        </c:ser>
        <c:dLbls>
          <c:dLblPos val="bestFit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accent1">
          <a:alpha val="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'PP slide Earnings Rate'!$A$5</c:f>
              <c:strCache>
                <c:ptCount val="1"/>
                <c:pt idx="0">
                  <c:v>Total Portfolio</c:v>
                </c:pt>
              </c:strCache>
            </c:strRef>
          </c:tx>
          <c:spPr>
            <a:solidFill>
              <a:schemeClr val="accent5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193290805754436E-4"/>
                  <c:y val="-4.629719952198942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0F4-402D-8C55-6B1B542CF4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'PP slide Earnings Rate'!$B$4:$F$4</c:f>
              <c:strCache>
                <c:ptCount val="5"/>
                <c:pt idx="0">
                  <c:v>Mar 2018</c:v>
                </c:pt>
                <c:pt idx="1">
                  <c:v>June 2018</c:v>
                </c:pt>
                <c:pt idx="2">
                  <c:v>Sept 2018</c:v>
                </c:pt>
                <c:pt idx="3">
                  <c:v>Dec 2018</c:v>
                </c:pt>
                <c:pt idx="4">
                  <c:v>Mar 2019</c:v>
                </c:pt>
              </c:strCache>
            </c:strRef>
          </c:cat>
          <c:val>
            <c:numRef>
              <c:f>'PP slide Earnings Rate'!$B$5:$F$5</c:f>
              <c:numCache>
                <c:formatCode>0.00%</c:formatCode>
                <c:ptCount val="5"/>
                <c:pt idx="0">
                  <c:v>1.5424508310428263E-2</c:v>
                </c:pt>
                <c:pt idx="1">
                  <c:v>1.5169701625607105E-2</c:v>
                </c:pt>
                <c:pt idx="2">
                  <c:v>1.6570983116884135E-2</c:v>
                </c:pt>
                <c:pt idx="3">
                  <c:v>1.6739955057455881E-2</c:v>
                </c:pt>
                <c:pt idx="4">
                  <c:v>1.77E-2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F4-402D-8C55-6B1B542CF4E9}"/>
            </c:ext>
          </c:extLst>
        </c:ser>
        <c:ser>
          <c:idx val="1"/>
          <c:order val="1"/>
          <c:tx>
            <c:strRef>
              <c:f>'PP slide Earnings Rate'!$A$6</c:f>
              <c:strCache>
                <c:ptCount val="1"/>
                <c:pt idx="0">
                  <c:v>2 year Treasury</c:v>
                </c:pt>
              </c:strCache>
            </c:strRef>
          </c:tx>
          <c:spPr>
            <a:solidFill>
              <a:schemeClr val="accent5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7881897164170485E-3"/>
                  <c:y val="-7.766085418296074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0F4-402D-8C55-6B1B542CF4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'PP slide Earnings Rate'!$B$4:$F$4</c:f>
              <c:strCache>
                <c:ptCount val="5"/>
                <c:pt idx="0">
                  <c:v>Mar 2018</c:v>
                </c:pt>
                <c:pt idx="1">
                  <c:v>June 2018</c:v>
                </c:pt>
                <c:pt idx="2">
                  <c:v>Sept 2018</c:v>
                </c:pt>
                <c:pt idx="3">
                  <c:v>Dec 2018</c:v>
                </c:pt>
                <c:pt idx="4">
                  <c:v>Mar 2019</c:v>
                </c:pt>
              </c:strCache>
            </c:strRef>
          </c:cat>
          <c:val>
            <c:numRef>
              <c:f>'PP slide Earnings Rate'!$B$6:$F$6</c:f>
              <c:numCache>
                <c:formatCode>0.00%</c:formatCode>
                <c:ptCount val="5"/>
                <c:pt idx="0">
                  <c:v>1.89E-2</c:v>
                </c:pt>
                <c:pt idx="1">
                  <c:v>2.2752999999999995E-2</c:v>
                </c:pt>
                <c:pt idx="2">
                  <c:v>2.5947999999999999E-2</c:v>
                </c:pt>
                <c:pt idx="3">
                  <c:v>2.4899999999999999E-2</c:v>
                </c:pt>
                <c:pt idx="4">
                  <c:v>2.2700000000000001E-2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0F4-402D-8C55-6B1B542CF4E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09415416"/>
        <c:axId val="1409420992"/>
      </c:barChart>
      <c:catAx>
        <c:axId val="14094154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09420992"/>
        <c:crosses val="autoZero"/>
        <c:auto val="1"/>
        <c:lblAlgn val="ctr"/>
        <c:lblOffset val="100"/>
        <c:noMultiLvlLbl val="0"/>
      </c:catAx>
      <c:valAx>
        <c:axId val="1409420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9415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7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0.767</cdr:x>
      <cdr:y>0.47672</cdr:y>
    </cdr:from>
    <cdr:to>
      <cdr:x>1</cdr:x>
      <cdr:y>0.57683</cdr:y>
    </cdr:to>
    <cdr:sp macro="" textlink="">
      <cdr:nvSpPr>
        <cdr:cNvPr id="2" name="TextBox 4">
          <a:extLst xmlns:a="http://schemas.openxmlformats.org/drawingml/2006/main">
            <a:ext uri="{FF2B5EF4-FFF2-40B4-BE49-F238E27FC236}">
              <a16:creationId xmlns:a16="http://schemas.microsoft.com/office/drawing/2014/main" id="{5097EA9C-BAC0-49C6-8597-487C0551FAF8}"/>
            </a:ext>
          </a:extLst>
        </cdr:cNvPr>
        <cdr:cNvSpPr txBox="1"/>
      </cdr:nvSpPr>
      <cdr:spPr>
        <a:xfrm xmlns:a="http://schemas.openxmlformats.org/drawingml/2006/main">
          <a:off x="2925943" y="1758887"/>
          <a:ext cx="888845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>
              <a:solidFill>
                <a:schemeClr val="bg1"/>
              </a:solidFill>
            </a:rPr>
            <a:t>Q3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werpoint_Slidebcgrnd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3455"/>
          <a:stretch/>
        </p:blipFill>
        <p:spPr>
          <a:xfrm>
            <a:off x="1" y="3"/>
            <a:ext cx="12950465" cy="9646566"/>
          </a:xfrm>
          <a:prstGeom prst="rect">
            <a:avLst/>
          </a:prstGeom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39097" y="1090370"/>
            <a:ext cx="6328159" cy="923608"/>
          </a:xfrm>
          <a:prstGeom prst="rect">
            <a:avLst/>
          </a:prstGeom>
        </p:spPr>
        <p:txBody>
          <a:bodyPr vert="horz" lIns="92595" tIns="46299" rIns="92595" bIns="4629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0257" y="0"/>
            <a:ext cx="3022018" cy="461804"/>
          </a:xfrm>
          <a:prstGeom prst="rect">
            <a:avLst/>
          </a:prstGeom>
        </p:spPr>
        <p:txBody>
          <a:bodyPr vert="horz" lIns="92595" tIns="46299" rIns="92595" bIns="46299" rtlCol="0"/>
          <a:lstStyle>
            <a:lvl1pPr algn="r">
              <a:defRPr sz="1200"/>
            </a:lvl1pPr>
          </a:lstStyle>
          <a:p>
            <a:fld id="{0E22E1C9-D88C-944C-AF71-20745A711C30}" type="datetimeFigureOut">
              <a:rPr lang="en-US" smtClean="0"/>
              <a:t>9/4/2019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22018" cy="461804"/>
          </a:xfrm>
          <a:prstGeom prst="rect">
            <a:avLst/>
          </a:prstGeom>
        </p:spPr>
        <p:txBody>
          <a:bodyPr vert="horz" lIns="92595" tIns="46299" rIns="92595" bIns="4629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0257" y="8772668"/>
            <a:ext cx="3022018" cy="461804"/>
          </a:xfrm>
          <a:prstGeom prst="rect">
            <a:avLst/>
          </a:prstGeom>
        </p:spPr>
        <p:txBody>
          <a:bodyPr vert="horz" lIns="92595" tIns="46299" rIns="92595" bIns="46299" rtlCol="0" anchor="b"/>
          <a:lstStyle>
            <a:lvl1pPr algn="r">
              <a:defRPr sz="1200"/>
            </a:lvl1pPr>
          </a:lstStyle>
          <a:p>
            <a:fld id="{7C11E509-EDAD-7549-B425-DA708A1F89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9677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2018" cy="461804"/>
          </a:xfrm>
          <a:prstGeom prst="rect">
            <a:avLst/>
          </a:prstGeom>
        </p:spPr>
        <p:txBody>
          <a:bodyPr vert="horz" lIns="92595" tIns="46299" rIns="92595" bIns="46299" rtlCol="0"/>
          <a:lstStyle>
            <a:lvl1pPr algn="l">
              <a:defRPr sz="1200">
                <a:latin typeface="Franklin Gothic Book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0257" y="0"/>
            <a:ext cx="3022018" cy="461804"/>
          </a:xfrm>
          <a:prstGeom prst="rect">
            <a:avLst/>
          </a:prstGeom>
        </p:spPr>
        <p:txBody>
          <a:bodyPr vert="horz" lIns="92595" tIns="46299" rIns="92595" bIns="46299" rtlCol="0"/>
          <a:lstStyle>
            <a:lvl1pPr algn="r">
              <a:defRPr sz="1200">
                <a:latin typeface="Franklin Gothic Book"/>
              </a:defRPr>
            </a:lvl1pPr>
          </a:lstStyle>
          <a:p>
            <a:fld id="{CE3523B9-78E1-4345-AA62-5BD6105820A1}" type="datetimeFigureOut">
              <a:rPr lang="en-US" smtClean="0"/>
              <a:pPr/>
              <a:t>9/4/2019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2150"/>
            <a:ext cx="6157912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95" tIns="46299" rIns="92595" bIns="4629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7389" y="4387137"/>
            <a:ext cx="5579110" cy="4156234"/>
          </a:xfrm>
          <a:prstGeom prst="rect">
            <a:avLst/>
          </a:prstGeom>
        </p:spPr>
        <p:txBody>
          <a:bodyPr vert="horz" lIns="92595" tIns="46299" rIns="92595" bIns="4629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22018" cy="461804"/>
          </a:xfrm>
          <a:prstGeom prst="rect">
            <a:avLst/>
          </a:prstGeom>
        </p:spPr>
        <p:txBody>
          <a:bodyPr vert="horz" lIns="92595" tIns="46299" rIns="92595" bIns="46299" rtlCol="0" anchor="b"/>
          <a:lstStyle>
            <a:lvl1pPr algn="l">
              <a:defRPr sz="1200">
                <a:latin typeface="Franklin Gothic Book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0257" y="8772668"/>
            <a:ext cx="3022018" cy="461804"/>
          </a:xfrm>
          <a:prstGeom prst="rect">
            <a:avLst/>
          </a:prstGeom>
        </p:spPr>
        <p:txBody>
          <a:bodyPr vert="horz" lIns="92595" tIns="46299" rIns="92595" bIns="46299" rtlCol="0" anchor="b"/>
          <a:lstStyle>
            <a:lvl1pPr algn="r">
              <a:defRPr sz="1200">
                <a:latin typeface="Franklin Gothic Book"/>
              </a:defRPr>
            </a:lvl1pPr>
          </a:lstStyle>
          <a:p>
            <a:fld id="{DCF597B0-247E-D54D-9977-2B387D3720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754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Franklin Gothic Book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Franklin Gothic Book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Franklin Gothic Book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Franklin Gothic Book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Franklin Gothic Book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2150"/>
            <a:ext cx="6157912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Due to challenges in the Fulton County Assessor’s office, the 2016 tax bills did not go out consistent with last year.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597B0-247E-D54D-9977-2B387D37207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814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2150"/>
            <a:ext cx="6157912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3630">
              <a:defRPr/>
            </a:pPr>
            <a:r>
              <a:rPr lang="en-US" dirty="0"/>
              <a:t>$8.4MM</a:t>
            </a:r>
            <a:r>
              <a:rPr lang="en-US" baseline="0" dirty="0"/>
              <a:t> due to o</a:t>
            </a:r>
            <a:r>
              <a:rPr lang="en-US" dirty="0"/>
              <a:t>vertime of</a:t>
            </a:r>
            <a:r>
              <a:rPr lang="en-US" baseline="0" dirty="0"/>
              <a:t> </a:t>
            </a:r>
            <a:r>
              <a:rPr lang="en-US" dirty="0"/>
              <a:t>$3.6MM,</a:t>
            </a:r>
            <a:r>
              <a:rPr lang="en-US" baseline="0" dirty="0"/>
              <a:t> </a:t>
            </a:r>
            <a:r>
              <a:rPr lang="en-US" dirty="0"/>
              <a:t>salary increases of $2.3MM, </a:t>
            </a:r>
            <a:r>
              <a:rPr lang="en-US" baseline="0" dirty="0"/>
              <a:t>1</a:t>
            </a:r>
            <a:r>
              <a:rPr lang="en-US" dirty="0"/>
              <a:t>5 COPS Grant positions transferred to General Fund</a:t>
            </a:r>
            <a:r>
              <a:rPr lang="en-US" baseline="0" dirty="0"/>
              <a:t> of </a:t>
            </a:r>
            <a:r>
              <a:rPr lang="en-US" dirty="0"/>
              <a:t>$900K</a:t>
            </a:r>
            <a:r>
              <a:rPr lang="en-US" baseline="0" dirty="0"/>
              <a:t> and uniform expenses of $1.3MM.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696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2150"/>
            <a:ext cx="6157912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3630">
              <a:defRPr/>
            </a:pPr>
            <a:r>
              <a:rPr lang="en-US" dirty="0"/>
              <a:t>$8.4MM</a:t>
            </a:r>
            <a:r>
              <a:rPr lang="en-US" baseline="0" dirty="0"/>
              <a:t> due to o</a:t>
            </a:r>
            <a:r>
              <a:rPr lang="en-US" dirty="0"/>
              <a:t>vertime of</a:t>
            </a:r>
            <a:r>
              <a:rPr lang="en-US" baseline="0" dirty="0"/>
              <a:t> </a:t>
            </a:r>
            <a:r>
              <a:rPr lang="en-US" dirty="0"/>
              <a:t>$3.6MM,</a:t>
            </a:r>
            <a:r>
              <a:rPr lang="en-US" baseline="0" dirty="0"/>
              <a:t> </a:t>
            </a:r>
            <a:r>
              <a:rPr lang="en-US" dirty="0"/>
              <a:t>salary increases of $2.3MM, </a:t>
            </a:r>
            <a:r>
              <a:rPr lang="en-US" baseline="0" dirty="0"/>
              <a:t>1</a:t>
            </a:r>
            <a:r>
              <a:rPr lang="en-US" dirty="0"/>
              <a:t>5 COPS Grant positions transferred to General Fund</a:t>
            </a:r>
            <a:r>
              <a:rPr lang="en-US" baseline="0" dirty="0"/>
              <a:t> of </a:t>
            </a:r>
            <a:r>
              <a:rPr lang="en-US" dirty="0"/>
              <a:t>$900K</a:t>
            </a:r>
            <a:r>
              <a:rPr lang="en-US" baseline="0" dirty="0"/>
              <a:t> and uniform expenses of $1.3MM.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622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2150"/>
            <a:ext cx="6157912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867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7113" y="522288"/>
            <a:ext cx="4649787" cy="2614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Paul Kwaw will present the Debt and Investment portfolios and bond</a:t>
            </a:r>
            <a:r>
              <a:rPr lang="en-US" baseline="0" dirty="0"/>
              <a:t> ratings.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86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63775" y="512763"/>
            <a:ext cx="4581525" cy="2576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9545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6475" y="517525"/>
            <a:ext cx="4618038" cy="2597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441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2150"/>
            <a:ext cx="6157912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060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VER_PAR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7334" y="-762000"/>
            <a:ext cx="13546667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69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334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177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399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938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538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" y="2565400"/>
            <a:ext cx="12191999" cy="2099733"/>
          </a:xfrm>
        </p:spPr>
        <p:txBody>
          <a:bodyPr>
            <a:normAutofit/>
          </a:bodyPr>
          <a:lstStyle>
            <a:lvl1pPr algn="ctr">
              <a:defRPr sz="3000" spc="58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870158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682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841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E39C4C-65D9-48C8-A3D5-E9B37064B0BF}"/>
              </a:ext>
            </a:extLst>
          </p:cNvPr>
          <p:cNvSpPr txBox="1"/>
          <p:nvPr userDrawn="1"/>
        </p:nvSpPr>
        <p:spPr>
          <a:xfrm>
            <a:off x="4222865" y="66503"/>
            <a:ext cx="3923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148747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00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796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" y="1"/>
            <a:ext cx="12191188" cy="6857543"/>
          </a:xfrm>
          <a:prstGeom prst="rect">
            <a:avLst/>
          </a:prstGeom>
        </p:spPr>
      </p:pic>
      <p:pic>
        <p:nvPicPr>
          <p:cNvPr id="19" name="Picture 21" descr="Atlanta Seal"/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98184" y="457200"/>
            <a:ext cx="990123" cy="726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07157"/>
            <a:ext cx="10972800" cy="4119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05333" y="64928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55BABB5-A2ED-0041-A542-64358E3D5C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65760"/>
            <a:ext cx="9220825" cy="9458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06400" y="1309812"/>
            <a:ext cx="11187289" cy="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06400" y="363954"/>
            <a:ext cx="11187289" cy="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>
            <a:off x="10127251" y="512178"/>
            <a:ext cx="0" cy="671295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78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200" b="1" i="0" kern="1200" cap="none" spc="3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64592" indent="-164592" algn="l" defTabSz="457200" rtl="0" eaLnBrk="1" latinLnBrk="0" hangingPunct="1">
        <a:spcBef>
          <a:spcPct val="20000"/>
        </a:spcBef>
        <a:buClr>
          <a:srgbClr val="CC363A"/>
        </a:buClr>
        <a:buFont typeface="Arial"/>
        <a:buChar char="•"/>
        <a:defRPr sz="2000" kern="1200" spc="0">
          <a:solidFill>
            <a:srgbClr val="003274"/>
          </a:solidFill>
          <a:latin typeface="+mn-lt"/>
          <a:ea typeface="+mn-ea"/>
          <a:cs typeface="+mn-cs"/>
        </a:defRPr>
      </a:lvl1pPr>
      <a:lvl2pPr marL="438912" indent="-256032" algn="l" defTabSz="457200" rtl="0" eaLnBrk="1" latinLnBrk="0" hangingPunct="1">
        <a:spcBef>
          <a:spcPct val="20000"/>
        </a:spcBef>
        <a:buClr>
          <a:srgbClr val="CC363A"/>
        </a:buClr>
        <a:buFont typeface="Arial"/>
        <a:buChar char="–"/>
        <a:defRPr sz="2000" kern="1200" spc="0">
          <a:solidFill>
            <a:srgbClr val="003274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CC363A"/>
        </a:buClr>
        <a:buFont typeface="Arial"/>
        <a:buChar char="•"/>
        <a:defRPr sz="2000" kern="1200" spc="0">
          <a:solidFill>
            <a:srgbClr val="003274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CC363A"/>
        </a:buClr>
        <a:buFont typeface="Arial"/>
        <a:buChar char="–"/>
        <a:defRPr sz="2000" kern="1200" spc="0">
          <a:solidFill>
            <a:srgbClr val="003274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CC363A"/>
        </a:buClr>
        <a:buFont typeface="Arial"/>
        <a:buChar char="»"/>
        <a:defRPr sz="2000" kern="1200" spc="0">
          <a:solidFill>
            <a:srgbClr val="003274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emf"/><Relationship Id="rId5" Type="http://schemas.openxmlformats.org/officeDocument/2006/relationships/package" Target="../embeddings/Microsoft_Excel_Worksheet3.xlsx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2.emf"/><Relationship Id="rId4" Type="http://schemas.openxmlformats.org/officeDocument/2006/relationships/package" Target="../embeddings/Microsoft_Excel_Worksheet4.xlsx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3.emf"/><Relationship Id="rId4" Type="http://schemas.openxmlformats.org/officeDocument/2006/relationships/package" Target="../embeddings/Microsoft_Excel_Binary_Worksheet.xlsb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6" Type="http://schemas.openxmlformats.org/officeDocument/2006/relationships/chart" Target="../charts/chart7.xml"/><Relationship Id="rId5" Type="http://schemas.openxmlformats.org/officeDocument/2006/relationships/image" Target="../media/image17.emf"/><Relationship Id="rId4" Type="http://schemas.openxmlformats.org/officeDocument/2006/relationships/package" Target="../embeddings/Microsoft_Excel_Worksheet6.xlsx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chart" Target="../charts/chart5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Atlanta Seal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3025" y="2668537"/>
            <a:ext cx="1289750" cy="126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524000" y="5963426"/>
            <a:ext cx="9096024" cy="361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 cap="all" spc="70" dirty="0">
                <a:solidFill>
                  <a:schemeClr val="bg1"/>
                </a:solidFill>
                <a:cs typeface="Franklin Gothic Book"/>
              </a:rPr>
              <a:t>Roosevelt council, jr. CFO   </a:t>
            </a:r>
            <a:r>
              <a:rPr lang="en-US" sz="1600" cap="all" spc="70" dirty="0">
                <a:solidFill>
                  <a:schemeClr val="bg1"/>
                </a:solidFill>
                <a:cs typeface="Franklin Gothic Book"/>
              </a:rPr>
              <a:t>|</a:t>
            </a:r>
            <a:r>
              <a:rPr lang="en-US" sz="1600" b="1" cap="all" spc="70" dirty="0">
                <a:solidFill>
                  <a:schemeClr val="bg1"/>
                </a:solidFill>
                <a:cs typeface="Franklin Gothic Book"/>
              </a:rPr>
              <a:t>   John Gaffney, Deputy CFO </a:t>
            </a:r>
            <a:r>
              <a:rPr lang="en-US" sz="1600" cap="all" spc="70" dirty="0">
                <a:solidFill>
                  <a:schemeClr val="bg1"/>
                </a:solidFill>
                <a:cs typeface="Franklin Gothic Book"/>
              </a:rPr>
              <a:t>|</a:t>
            </a:r>
            <a:r>
              <a:rPr lang="en-US" sz="1600" b="1" cap="all" spc="70" dirty="0">
                <a:solidFill>
                  <a:schemeClr val="bg1"/>
                </a:solidFill>
                <a:cs typeface="Franklin Gothic Book"/>
              </a:rPr>
              <a:t>   tina wilson, Deputy CFO 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 flipV="1">
            <a:off x="1707972" y="5895688"/>
            <a:ext cx="8699856" cy="33869"/>
          </a:xfrm>
          <a:prstGeom prst="line">
            <a:avLst/>
          </a:prstGeom>
          <a:ln w="12700">
            <a:solidFill>
              <a:srgbClr val="ACE3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1703485" y="6406185"/>
            <a:ext cx="8699856" cy="0"/>
          </a:xfrm>
          <a:prstGeom prst="line">
            <a:avLst/>
          </a:prstGeom>
          <a:ln w="12700">
            <a:solidFill>
              <a:srgbClr val="ACE3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-2844800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01761" y="3963810"/>
            <a:ext cx="10788480" cy="1999616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b="1" i="0" kern="1200" cap="all" spc="17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2200" dirty="0"/>
              <a:t>department of finance</a:t>
            </a:r>
            <a:br>
              <a:rPr lang="en-US" sz="2400" dirty="0"/>
            </a:br>
            <a:r>
              <a:rPr lang="en-US" sz="3400" dirty="0"/>
              <a:t>FY19 THIRD quarter </a:t>
            </a:r>
          </a:p>
          <a:p>
            <a:pPr algn="ctr">
              <a:lnSpc>
                <a:spcPct val="110000"/>
              </a:lnSpc>
            </a:pPr>
            <a:r>
              <a:rPr lang="en-US" sz="3400" dirty="0"/>
              <a:t>FINANCIAL STATUS report</a:t>
            </a:r>
            <a:br>
              <a:rPr lang="en-US" sz="3400" dirty="0"/>
            </a:br>
            <a:r>
              <a:rPr lang="en-US" sz="1600" dirty="0">
                <a:latin typeface="+mn-lt"/>
              </a:rPr>
              <a:t>April 24, 2019</a:t>
            </a:r>
          </a:p>
        </p:txBody>
      </p:sp>
    </p:spTree>
    <p:extLst>
      <p:ext uri="{BB962C8B-B14F-4D97-AF65-F5344CB8AC3E}">
        <p14:creationId xmlns:p14="http://schemas.microsoft.com/office/powerpoint/2010/main" val="1377235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6433" y="405611"/>
            <a:ext cx="8172090" cy="945858"/>
          </a:xfrm>
        </p:spPr>
        <p:txBody>
          <a:bodyPr>
            <a:normAutofit/>
          </a:bodyPr>
          <a:lstStyle/>
          <a:p>
            <a:r>
              <a:rPr lang="en-US" dirty="0"/>
              <a:t>GENERAL FUND EXPENDITURE </a:t>
            </a:r>
            <a:r>
              <a:rPr lang="en-US" dirty="0">
                <a:solidFill>
                  <a:srgbClr val="FFFFFF"/>
                </a:solidFill>
              </a:rPr>
              <a:t>ACTUAL TREND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2000" b="0" i="1" dirty="0">
                <a:solidFill>
                  <a:schemeClr val="bg1"/>
                </a:solidFill>
                <a:latin typeface="+mn-lt"/>
                <a:cs typeface="Franklin Gothic Book"/>
              </a:rPr>
              <a:t>(Q3 2019) </a:t>
            </a:r>
            <a:endParaRPr lang="en-US" sz="2000" b="0" i="1" dirty="0">
              <a:solidFill>
                <a:schemeClr val="bg1"/>
              </a:solidFill>
              <a:latin typeface="+mn-lt"/>
              <a:cs typeface="Century"/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1828800" y="653833"/>
            <a:ext cx="7315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i="0" kern="1200" cap="all" spc="58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400" b="0" i="1" dirty="0">
              <a:cs typeface="Centur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4318000" y="-21674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-4351867" y="-2489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1964267" y="1354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A1D125B-3462-4503-A0A1-5BA28C7B9697}"/>
              </a:ext>
            </a:extLst>
          </p:cNvPr>
          <p:cNvSpPr txBox="1">
            <a:spLocks/>
          </p:cNvSpPr>
          <p:nvPr/>
        </p:nvSpPr>
        <p:spPr bwMode="auto">
          <a:xfrm>
            <a:off x="7345692" y="1904204"/>
            <a:ext cx="4301168" cy="364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7160" tIns="45714" rIns="91429" bIns="45714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9pPr>
          </a:lstStyle>
          <a:p>
            <a:pPr lvl="0" algn="just"/>
            <a:r>
              <a:rPr lang="en-US" sz="1400" b="1" dirty="0">
                <a:solidFill>
                  <a:srgbClr val="003274"/>
                </a:solidFill>
                <a:cs typeface="Franklin Gothic Book"/>
              </a:rPr>
              <a:t>Q3 2019 Expenses </a:t>
            </a:r>
            <a:r>
              <a:rPr lang="en-US" sz="1400" dirty="0">
                <a:solidFill>
                  <a:srgbClr val="003274"/>
                </a:solidFill>
                <a:cs typeface="Franklin Gothic Book"/>
              </a:rPr>
              <a:t>totaled $501.9M at March 31</a:t>
            </a:r>
            <a:r>
              <a:rPr lang="en-US" sz="1400" baseline="30000" dirty="0">
                <a:solidFill>
                  <a:srgbClr val="003274"/>
                </a:solidFill>
                <a:cs typeface="Franklin Gothic Book"/>
              </a:rPr>
              <a:t>st</a:t>
            </a:r>
            <a:r>
              <a:rPr lang="en-US" sz="1400" dirty="0">
                <a:solidFill>
                  <a:srgbClr val="003274"/>
                </a:solidFill>
                <a:cs typeface="Franklin Gothic Book"/>
              </a:rPr>
              <a:t>. In comparison, the prior year expenditures totaled $520.6M through the end of the third quarter.  The reduction of $18.7M is primarily due to: </a:t>
            </a:r>
          </a:p>
          <a:p>
            <a:pPr lvl="0" algn="just"/>
            <a:endParaRPr lang="en-US" sz="1400" dirty="0">
              <a:solidFill>
                <a:srgbClr val="003274"/>
              </a:solidFill>
              <a:cs typeface="Franklin Gothic Book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274"/>
                </a:solidFill>
                <a:cs typeface="Franklin Gothic Book"/>
              </a:rPr>
              <a:t>Utilization of committed fund balance (formerly the Building Permit and Renewal &amp; Extension Fund) to fund capital related projects within the Department of City Planning: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274"/>
                </a:solidFill>
                <a:cs typeface="Franklin Gothic Book"/>
              </a:rPr>
              <a:t>$10.6M for the reallocation of City Planning operations to 143 Alabama Street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274"/>
                </a:solidFill>
                <a:cs typeface="Franklin Gothic Book"/>
              </a:rPr>
              <a:t>$5M transferred to the capital finance fund in order to fund technology upgrades</a:t>
            </a:r>
          </a:p>
          <a:p>
            <a:pPr lvl="1" algn="just"/>
            <a:endParaRPr lang="en-US" sz="1400" dirty="0">
              <a:solidFill>
                <a:srgbClr val="003274"/>
              </a:solidFill>
              <a:cs typeface="Franklin Gothic Book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3274"/>
              </a:solidFill>
              <a:cs typeface="Franklin Gothic Book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0BE7BB3-0ECE-42ED-992F-C8D0C75B6711}"/>
              </a:ext>
            </a:extLst>
          </p:cNvPr>
          <p:cNvCxnSpPr>
            <a:cxnSpLocks/>
          </p:cNvCxnSpPr>
          <p:nvPr/>
        </p:nvCxnSpPr>
        <p:spPr>
          <a:xfrm flipV="1">
            <a:off x="7195195" y="1738790"/>
            <a:ext cx="0" cy="3976210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0AFA715-88D4-42BB-8796-F180EDF601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7215CA92-155C-48A9-98DF-AC41385F53F4}"/>
              </a:ext>
            </a:extLst>
          </p:cNvPr>
          <p:cNvSpPr txBox="1"/>
          <p:nvPr/>
        </p:nvSpPr>
        <p:spPr>
          <a:xfrm rot="16200000">
            <a:off x="12972" y="2727956"/>
            <a:ext cx="1109974" cy="357677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Millions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754873-DFB1-437D-BA5F-C30DAA5A555E}"/>
              </a:ext>
            </a:extLst>
          </p:cNvPr>
          <p:cNvSpPr txBox="1"/>
          <p:nvPr/>
        </p:nvSpPr>
        <p:spPr>
          <a:xfrm>
            <a:off x="1713765" y="3341311"/>
            <a:ext cx="78785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329.4</a:t>
            </a:r>
          </a:p>
          <a:p>
            <a:endParaRPr lang="en-US" dirty="0"/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B2DA94E4-5243-45CD-9784-1E9E213B7E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889745"/>
              </p:ext>
            </p:extLst>
          </p:nvPr>
        </p:nvGraphicFramePr>
        <p:xfrm>
          <a:off x="718454" y="1468928"/>
          <a:ext cx="5843358" cy="3120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8B45CB86-6D76-413E-A6BF-0C0F20875FB5}"/>
              </a:ext>
            </a:extLst>
          </p:cNvPr>
          <p:cNvSpPr txBox="1"/>
          <p:nvPr/>
        </p:nvSpPr>
        <p:spPr>
          <a:xfrm>
            <a:off x="1750655" y="2723486"/>
            <a:ext cx="8641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493.4</a:t>
            </a:r>
          </a:p>
          <a:p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DFAC2A-3C3D-4BB5-B70C-E312C360F707}"/>
              </a:ext>
            </a:extLst>
          </p:cNvPr>
          <p:cNvSpPr txBox="1"/>
          <p:nvPr/>
        </p:nvSpPr>
        <p:spPr>
          <a:xfrm>
            <a:off x="5190556" y="2594383"/>
            <a:ext cx="8641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501.9</a:t>
            </a:r>
          </a:p>
          <a:p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A32359-1E9B-415A-B968-9C877CE0AF93}"/>
              </a:ext>
            </a:extLst>
          </p:cNvPr>
          <p:cNvSpPr txBox="1"/>
          <p:nvPr/>
        </p:nvSpPr>
        <p:spPr>
          <a:xfrm>
            <a:off x="3472570" y="2313839"/>
            <a:ext cx="787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520.6</a:t>
            </a:r>
            <a:endParaRPr lang="en-US" b="1" dirty="0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921CE852-31AB-4E4D-820D-1ABB63E26A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4649274"/>
              </p:ext>
            </p:extLst>
          </p:nvPr>
        </p:nvGraphicFramePr>
        <p:xfrm>
          <a:off x="389120" y="4712622"/>
          <a:ext cx="6655579" cy="1092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Worksheet" r:id="rId5" imgW="7829513" imgH="1114425" progId="Excel.Sheet.12">
                  <p:embed/>
                </p:oleObj>
              </mc:Choice>
              <mc:Fallback>
                <p:oleObj name="Worksheet" r:id="rId5" imgW="7829513" imgH="1114425" progId="Excel.Sheet.12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921CE852-31AB-4E4D-820D-1ABB63E26A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9120" y="4712622"/>
                        <a:ext cx="6655579" cy="10926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8014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06" y="365760"/>
            <a:ext cx="9220825" cy="945858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GENERAL FUND EXPENDITURE BUDGET PROJECTION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2000" b="0" i="1" dirty="0">
                <a:solidFill>
                  <a:schemeClr val="bg1"/>
                </a:solidFill>
                <a:latin typeface="+mn-lt"/>
                <a:cs typeface="Franklin Gothic Book"/>
              </a:rPr>
              <a:t>(Q3 2019) </a:t>
            </a:r>
            <a:endParaRPr lang="en-US" sz="2000" b="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D4B0D6-942F-480B-AD6B-FA41DBAF8253}"/>
              </a:ext>
            </a:extLst>
          </p:cNvPr>
          <p:cNvSpPr txBox="1"/>
          <p:nvPr/>
        </p:nvSpPr>
        <p:spPr>
          <a:xfrm>
            <a:off x="7925409" y="1550935"/>
            <a:ext cx="394750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>
              <a:solidFill>
                <a:srgbClr val="003399"/>
              </a:solidFill>
            </a:endParaRPr>
          </a:p>
          <a:p>
            <a:endParaRPr lang="en-US" sz="1400" b="1" dirty="0">
              <a:solidFill>
                <a:srgbClr val="003399"/>
              </a:solidFill>
            </a:endParaRPr>
          </a:p>
          <a:p>
            <a:pPr lvl="1"/>
            <a:endParaRPr lang="en-US" sz="1600" b="1" dirty="0">
              <a:solidFill>
                <a:srgbClr val="0033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3399"/>
              </a:solidFill>
            </a:endParaRPr>
          </a:p>
          <a:p>
            <a:pPr lvl="1"/>
            <a:endParaRPr lang="en-US" sz="1600" b="1" dirty="0">
              <a:solidFill>
                <a:srgbClr val="003399"/>
              </a:solidFill>
            </a:endParaRPr>
          </a:p>
          <a:p>
            <a:pPr lvl="1"/>
            <a:endParaRPr lang="en-US" sz="1600" b="1" dirty="0">
              <a:solidFill>
                <a:srgbClr val="003399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33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3399"/>
              </a:solidFill>
            </a:endParaRPr>
          </a:p>
          <a:p>
            <a:endParaRPr lang="en-US" b="1" dirty="0">
              <a:solidFill>
                <a:srgbClr val="003399"/>
              </a:solidFill>
            </a:endParaRPr>
          </a:p>
          <a:p>
            <a:pPr marL="285750" indent="-285750">
              <a:buClr>
                <a:srgbClr val="FF0000"/>
              </a:buClr>
              <a:buSzPct val="124000"/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003399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F4CAD-8D4E-4C51-96ED-8F090C669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225BE3-77B7-4D53-B851-2CEA66C5F5F3}"/>
              </a:ext>
            </a:extLst>
          </p:cNvPr>
          <p:cNvSpPr txBox="1"/>
          <p:nvPr/>
        </p:nvSpPr>
        <p:spPr>
          <a:xfrm>
            <a:off x="7384938" y="1963250"/>
            <a:ext cx="44879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50" b="1" dirty="0">
              <a:solidFill>
                <a:srgbClr val="003399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399"/>
                </a:solidFill>
              </a:rPr>
              <a:t>General Fund Expenses as of Q3 are projected to be overbudget by $1.6M or .24% by fiscal year end.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3399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399"/>
                </a:solidFill>
              </a:rPr>
              <a:t>Key Q3 Variances: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399"/>
                </a:solidFill>
              </a:rPr>
              <a:t>Personnel Actions (Overtime, Retiree/Lump Sum Payouts, New Hires, and Extra-Help which also includes supporting community prosecution initiatives)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399"/>
                </a:solidFill>
              </a:rPr>
              <a:t>Post Cyber Security Incident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399"/>
                </a:solidFill>
              </a:rPr>
              <a:t>Repair &amp; Maintenance of Equipment and Facilities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399"/>
                </a:solidFill>
              </a:rPr>
              <a:t>Contractual Obligations for Microsoft Enterprise and Oracle Licensing Agreement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399"/>
                </a:solidFill>
              </a:rPr>
              <a:t>Legislation during the 3</a:t>
            </a:r>
            <a:r>
              <a:rPr lang="en-US" sz="1400" baseline="30000" dirty="0">
                <a:solidFill>
                  <a:srgbClr val="003399"/>
                </a:solidFill>
              </a:rPr>
              <a:t>rd</a:t>
            </a:r>
            <a:r>
              <a:rPr lang="en-US" sz="1400" dirty="0">
                <a:solidFill>
                  <a:srgbClr val="003399"/>
                </a:solidFill>
              </a:rPr>
              <a:t> Qtr (i.e. Worker’s Comp Claim &amp; Insr. Reimb. related to the March 2018 Cyber Attack)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399"/>
                </a:solidFill>
              </a:rPr>
              <a:t>Fleet Service charges to be allocated by fiscal year end</a:t>
            </a:r>
            <a:endParaRPr lang="en-US" sz="1050" dirty="0">
              <a:solidFill>
                <a:srgbClr val="003399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50" b="1" dirty="0">
              <a:solidFill>
                <a:srgbClr val="003399"/>
              </a:solidFill>
            </a:endParaRPr>
          </a:p>
          <a:p>
            <a:pPr lvl="1"/>
            <a:endParaRPr lang="en-US" sz="1050" b="1" dirty="0">
              <a:solidFill>
                <a:srgbClr val="003399"/>
              </a:solidFill>
            </a:endParaRPr>
          </a:p>
          <a:p>
            <a:pPr lvl="1"/>
            <a:endParaRPr lang="en-US" sz="1050" b="1" dirty="0">
              <a:solidFill>
                <a:srgbClr val="003399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050" b="1" dirty="0">
              <a:solidFill>
                <a:srgbClr val="0033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 b="1" dirty="0">
              <a:solidFill>
                <a:srgbClr val="003399"/>
              </a:solidFill>
            </a:endParaRPr>
          </a:p>
          <a:p>
            <a:endParaRPr lang="en-US" sz="1050" b="1" dirty="0">
              <a:solidFill>
                <a:srgbClr val="003399"/>
              </a:solidFill>
            </a:endParaRPr>
          </a:p>
          <a:p>
            <a:pPr marL="285750" indent="-285750">
              <a:buClr>
                <a:srgbClr val="FF0000"/>
              </a:buClr>
              <a:buSzPct val="124000"/>
              <a:buFont typeface="Arial" panose="020B0604020202020204" pitchFamily="34" charset="0"/>
              <a:buChar char="•"/>
            </a:pPr>
            <a:endParaRPr lang="en-US" sz="1050" b="1" dirty="0">
              <a:solidFill>
                <a:srgbClr val="003399"/>
              </a:solidFill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353F00E5-0307-4978-AC3D-ACC49AF006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3796155"/>
              </p:ext>
            </p:extLst>
          </p:nvPr>
        </p:nvGraphicFramePr>
        <p:xfrm>
          <a:off x="228600" y="1449387"/>
          <a:ext cx="7068493" cy="4711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Worksheet" r:id="rId4" imgW="8877078" imgH="4981509" progId="Excel.Sheet.12">
                  <p:embed/>
                </p:oleObj>
              </mc:Choice>
              <mc:Fallback>
                <p:oleObj name="Worksheet" r:id="rId4" imgW="8877078" imgH="4981509" progId="Excel.Sheet.1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353F00E5-0307-4978-AC3D-ACC49AF006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600" y="1449387"/>
                        <a:ext cx="7068493" cy="47114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6548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825" y="377837"/>
            <a:ext cx="9220825" cy="945858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GENERAL FUND EXPENDITURE BUDGET PROJECTION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2000" b="0" i="1" dirty="0">
                <a:solidFill>
                  <a:schemeClr val="bg1"/>
                </a:solidFill>
                <a:latin typeface="+mn-lt"/>
                <a:cs typeface="Franklin Gothic Book"/>
              </a:rPr>
              <a:t>(Q3 2019) </a:t>
            </a:r>
            <a:endParaRPr lang="en-US" sz="2000" b="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D4B0D6-942F-480B-AD6B-FA41DBAF8253}"/>
              </a:ext>
            </a:extLst>
          </p:cNvPr>
          <p:cNvSpPr txBox="1"/>
          <p:nvPr/>
        </p:nvSpPr>
        <p:spPr>
          <a:xfrm>
            <a:off x="7769245" y="1938595"/>
            <a:ext cx="383480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rgbClr val="003399"/>
                </a:solidFill>
              </a:rPr>
              <a:t>General Fund expenditures through the third quarter of FY2019 are projected to trend over budget. </a:t>
            </a:r>
          </a:p>
          <a:p>
            <a:pPr algn="just"/>
            <a:endParaRPr lang="en-US" sz="1400" dirty="0">
              <a:solidFill>
                <a:srgbClr val="003399"/>
              </a:solidFill>
            </a:endParaRPr>
          </a:p>
          <a:p>
            <a:pPr algn="just"/>
            <a:r>
              <a:rPr lang="en-US" sz="1400" b="1" dirty="0">
                <a:solidFill>
                  <a:srgbClr val="003399"/>
                </a:solidFill>
              </a:rPr>
              <a:t>Personnel Services &amp; Employee Benefits </a:t>
            </a:r>
            <a:r>
              <a:rPr lang="en-US" sz="1400" dirty="0">
                <a:solidFill>
                  <a:srgbClr val="003399"/>
                </a:solidFill>
              </a:rPr>
              <a:t>projected to be over budget: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3399"/>
                </a:solidFill>
              </a:rPr>
              <a:t>Salaries, Regular – </a:t>
            </a:r>
            <a:r>
              <a:rPr lang="en-US" sz="1400" dirty="0">
                <a:solidFill>
                  <a:srgbClr val="FF0000"/>
                </a:solidFill>
              </a:rPr>
              <a:t>($2M)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3399"/>
                </a:solidFill>
              </a:rPr>
              <a:t>Extra Help – </a:t>
            </a:r>
            <a:r>
              <a:rPr lang="en-US" sz="1400" dirty="0">
                <a:solidFill>
                  <a:srgbClr val="FF0000"/>
                </a:solidFill>
              </a:rPr>
              <a:t>($6.4M)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3399"/>
                </a:solidFill>
              </a:rPr>
              <a:t>Overtime – </a:t>
            </a:r>
            <a:r>
              <a:rPr lang="en-US" sz="1400" dirty="0">
                <a:solidFill>
                  <a:srgbClr val="FF0000"/>
                </a:solidFill>
              </a:rPr>
              <a:t>($3.1M)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3399"/>
                </a:solidFill>
              </a:rPr>
              <a:t>Salaries, Sworn/Perm,Part-time - $6.9M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003399"/>
              </a:solidFill>
            </a:endParaRPr>
          </a:p>
          <a:p>
            <a:pPr algn="just"/>
            <a:r>
              <a:rPr lang="en-US" sz="1400" b="1" dirty="0">
                <a:solidFill>
                  <a:srgbClr val="003399"/>
                </a:solidFill>
              </a:rPr>
              <a:t>Supplies</a:t>
            </a:r>
            <a:r>
              <a:rPr lang="en-US" sz="1400" dirty="0">
                <a:solidFill>
                  <a:srgbClr val="003399"/>
                </a:solidFill>
              </a:rPr>
              <a:t> projected to be over budget by $2M in utility costs.</a:t>
            </a:r>
          </a:p>
          <a:p>
            <a:pPr algn="just"/>
            <a:endParaRPr lang="en-US" sz="1400" dirty="0">
              <a:solidFill>
                <a:srgbClr val="003399"/>
              </a:solidFill>
            </a:endParaRPr>
          </a:p>
          <a:p>
            <a:pPr algn="just"/>
            <a:r>
              <a:rPr lang="en-US" sz="1400" b="1" dirty="0">
                <a:solidFill>
                  <a:srgbClr val="003399"/>
                </a:solidFill>
              </a:rPr>
              <a:t>Interfund Charges </a:t>
            </a:r>
            <a:r>
              <a:rPr lang="en-US" sz="1400" dirty="0">
                <a:solidFill>
                  <a:srgbClr val="003399"/>
                </a:solidFill>
              </a:rPr>
              <a:t>projected to be over budget: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3399"/>
                </a:solidFill>
              </a:rPr>
              <a:t>$3.9M Fleet Services labor chargeback expected to impact Q4 </a:t>
            </a:r>
            <a:endParaRPr lang="en-US" sz="1400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000099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B41A99-2437-4E6D-8DA4-3439EE268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297600"/>
            <a:ext cx="2844800" cy="365125"/>
          </a:xfrm>
        </p:spPr>
        <p:txBody>
          <a:bodyPr/>
          <a:lstStyle/>
          <a:p>
            <a:fld id="{355BABB5-A2ED-0041-A542-64358E3D5C7F}" type="slidenum">
              <a:rPr lang="en-US" smtClean="0"/>
              <a:t>12</a:t>
            </a:fld>
            <a:endParaRPr lang="en-US" dirty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4A783B7-4F15-45AF-9244-A5E8A62529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9961247"/>
              </p:ext>
            </p:extLst>
          </p:nvPr>
        </p:nvGraphicFramePr>
        <p:xfrm>
          <a:off x="398463" y="1463675"/>
          <a:ext cx="7108825" cy="420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Binary Worksheet" r:id="rId4" imgW="8753443" imgH="2305114" progId="Excel.SheetBinaryMacroEnabled.12">
                  <p:embed/>
                </p:oleObj>
              </mc:Choice>
              <mc:Fallback>
                <p:oleObj name="Binary Worksheet" r:id="rId4" imgW="8753443" imgH="2305114" progId="Excel.SheetBinaryMacroEnabled.1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94A783B7-4F15-45AF-9244-A5E8A62529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8463" y="1463675"/>
                        <a:ext cx="7108825" cy="420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51568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448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COVER_blue2.jpg"/>
          <p:cNvPicPr>
            <a:picLocks noChangeAspect="1"/>
          </p:cNvPicPr>
          <p:nvPr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0" y="3090333"/>
            <a:ext cx="9143391" cy="125306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2565400"/>
            <a:ext cx="9144000" cy="2099733"/>
          </a:xfrm>
        </p:spPr>
        <p:txBody>
          <a:bodyPr/>
          <a:lstStyle/>
          <a:p>
            <a:r>
              <a:rPr lang="en-US" cap="all" dirty="0"/>
              <a:t>Proprietary Funds Overview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13466" y="2954867"/>
            <a:ext cx="8407401" cy="1524000"/>
            <a:chOff x="389466" y="2700867"/>
            <a:chExt cx="2184400" cy="9017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89466" y="36025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89466" y="27008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0600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610DA5B-063C-4C12-9989-1D04C2D91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9220200" cy="946150"/>
          </a:xfrm>
        </p:spPr>
        <p:txBody>
          <a:bodyPr>
            <a:normAutofit/>
          </a:bodyPr>
          <a:lstStyle/>
          <a:p>
            <a:r>
              <a:rPr lang="en-US" cap="all" dirty="0"/>
              <a:t>FY19 ENTERPRISE FUND Projection</a:t>
            </a:r>
            <a:br>
              <a:rPr lang="en-US" cap="all" dirty="0"/>
            </a:br>
            <a:r>
              <a:rPr lang="en-US" b="0" cap="all" dirty="0">
                <a:latin typeface="+mn-lt"/>
              </a:rPr>
              <a:t>(</a:t>
            </a:r>
            <a:r>
              <a:rPr lang="en-US" b="0" i="1" dirty="0">
                <a:solidFill>
                  <a:schemeClr val="bg1"/>
                </a:solidFill>
                <a:latin typeface="+mn-lt"/>
              </a:rPr>
              <a:t>000's) </a:t>
            </a:r>
            <a:endParaRPr lang="en-US" cap="all" dirty="0">
              <a:latin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E156DC-7D47-4542-A192-0DF72A16A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14</a:t>
            </a:fld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3EA8F74-3765-49B5-954C-D0D3456DCF03}"/>
              </a:ext>
            </a:extLst>
          </p:cNvPr>
          <p:cNvCxnSpPr>
            <a:cxnSpLocks/>
          </p:cNvCxnSpPr>
          <p:nvPr/>
        </p:nvCxnSpPr>
        <p:spPr>
          <a:xfrm flipH="1" flipV="1">
            <a:off x="736890" y="3516232"/>
            <a:ext cx="10718217" cy="40222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nip Diagonal Corner Rectangle 5">
            <a:extLst>
              <a:ext uri="{FF2B5EF4-FFF2-40B4-BE49-F238E27FC236}">
                <a16:creationId xmlns:a16="http://schemas.microsoft.com/office/drawing/2014/main" id="{1429AE8D-A3D8-4797-ADD5-78F75861C0B0}"/>
              </a:ext>
            </a:extLst>
          </p:cNvPr>
          <p:cNvSpPr/>
          <p:nvPr/>
        </p:nvSpPr>
        <p:spPr>
          <a:xfrm>
            <a:off x="935341" y="3750084"/>
            <a:ext cx="3054878" cy="2257211"/>
          </a:xfrm>
          <a:prstGeom prst="snip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rgbClr val="003274"/>
                </a:solidFill>
              </a:rPr>
              <a:t>Revenues </a:t>
            </a:r>
            <a:r>
              <a:rPr lang="en-US" sz="1050" dirty="0">
                <a:solidFill>
                  <a:srgbClr val="003274"/>
                </a:solidFill>
              </a:rPr>
              <a:t>are projected to be on target with anticipations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rgbClr val="003274"/>
                </a:solidFill>
              </a:rPr>
              <a:t>Expenses </a:t>
            </a:r>
            <a:r>
              <a:rPr lang="en-US" sz="1050" dirty="0">
                <a:solidFill>
                  <a:srgbClr val="003274"/>
                </a:solidFill>
              </a:rPr>
              <a:t>are projected to be under budget by $102M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3274"/>
                </a:solidFill>
              </a:rPr>
              <a:t>$90M Fund Wide Reserves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3274"/>
                </a:solidFill>
              </a:rPr>
              <a:t>$  8M Contractual Services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3274"/>
                </a:solidFill>
              </a:rPr>
              <a:t>$  2M Personnel Savings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3274"/>
                </a:solidFill>
              </a:rPr>
              <a:t>$  2M  Supplies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3274"/>
              </a:solidFill>
            </a:endParaRPr>
          </a:p>
        </p:txBody>
      </p:sp>
      <p:sp>
        <p:nvSpPr>
          <p:cNvPr id="38" name="Snip Diagonal Corner Rectangle 5">
            <a:extLst>
              <a:ext uri="{FF2B5EF4-FFF2-40B4-BE49-F238E27FC236}">
                <a16:creationId xmlns:a16="http://schemas.microsoft.com/office/drawing/2014/main" id="{405E0724-31EA-42F5-8781-773EA089E375}"/>
              </a:ext>
            </a:extLst>
          </p:cNvPr>
          <p:cNvSpPr/>
          <p:nvPr/>
        </p:nvSpPr>
        <p:spPr>
          <a:xfrm>
            <a:off x="4516500" y="3775394"/>
            <a:ext cx="3054878" cy="2282325"/>
          </a:xfrm>
          <a:prstGeom prst="snip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sz="1050" b="1" dirty="0">
              <a:solidFill>
                <a:srgbClr val="00327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rgbClr val="003274"/>
                </a:solidFill>
              </a:rPr>
              <a:t>Revenues </a:t>
            </a:r>
            <a:r>
              <a:rPr lang="en-US" sz="1050" dirty="0">
                <a:solidFill>
                  <a:srgbClr val="003274"/>
                </a:solidFill>
              </a:rPr>
              <a:t>are projected to exceed anticipations by $96M or 16.88% due to inclusion of MOST proceeds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rgbClr val="003274"/>
                </a:solidFill>
              </a:rPr>
              <a:t>Expenses </a:t>
            </a:r>
            <a:r>
              <a:rPr lang="en-US" sz="1050" dirty="0">
                <a:solidFill>
                  <a:srgbClr val="003274"/>
                </a:solidFill>
              </a:rPr>
              <a:t>are projected to be under budget by $76M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3274"/>
                </a:solidFill>
              </a:rPr>
              <a:t>$22M Fund Wide Reserves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3274"/>
                </a:solidFill>
              </a:rPr>
              <a:t>$20M Bad Debt Reserves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3274"/>
                </a:solidFill>
              </a:rPr>
              <a:t>$14M GEFA Loan Reserves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3274"/>
                </a:solidFill>
              </a:rPr>
              <a:t>$12M Contractual Services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3274"/>
                </a:solidFill>
              </a:rPr>
              <a:t>$  8M Supplies 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39" name="Snip Diagonal Corner Rectangle 5">
            <a:extLst>
              <a:ext uri="{FF2B5EF4-FFF2-40B4-BE49-F238E27FC236}">
                <a16:creationId xmlns:a16="http://schemas.microsoft.com/office/drawing/2014/main" id="{97C11E0C-20DF-4648-94DE-D8327350FAF0}"/>
              </a:ext>
            </a:extLst>
          </p:cNvPr>
          <p:cNvSpPr/>
          <p:nvPr/>
        </p:nvSpPr>
        <p:spPr>
          <a:xfrm>
            <a:off x="8097659" y="3750499"/>
            <a:ext cx="3054878" cy="2281910"/>
          </a:xfrm>
          <a:prstGeom prst="snip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rgbClr val="003274"/>
                </a:solidFill>
              </a:rPr>
              <a:t>Revenues </a:t>
            </a:r>
            <a:r>
              <a:rPr lang="en-US" sz="1050" dirty="0">
                <a:solidFill>
                  <a:srgbClr val="003274"/>
                </a:solidFill>
              </a:rPr>
              <a:t>are projected to come in under anticipations by $26K or .005%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rgbClr val="003274"/>
                </a:solidFill>
              </a:rPr>
              <a:t>Expenses </a:t>
            </a:r>
            <a:r>
              <a:rPr lang="en-US" sz="1050" dirty="0">
                <a:solidFill>
                  <a:srgbClr val="003274"/>
                </a:solidFill>
              </a:rPr>
              <a:t>are projected to be over budget by $8.6M due to contracted services for refuse disposal and debris removal services, yard trimming, and purchases of solid waste fleet trucks.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3D02810-95E5-4D7C-8645-F9F1F406597D}"/>
              </a:ext>
            </a:extLst>
          </p:cNvPr>
          <p:cNvSpPr txBox="1"/>
          <p:nvPr/>
        </p:nvSpPr>
        <p:spPr>
          <a:xfrm>
            <a:off x="1104813" y="3811892"/>
            <a:ext cx="2424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Aviation Revenue Fund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5F91507-9C81-45D5-AB00-505F1E222DEB}"/>
              </a:ext>
            </a:extLst>
          </p:cNvPr>
          <p:cNvSpPr txBox="1"/>
          <p:nvPr/>
        </p:nvSpPr>
        <p:spPr>
          <a:xfrm>
            <a:off x="4661270" y="3771553"/>
            <a:ext cx="2634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Water &amp; Wastewater Revenue Fund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28DEC30-FB19-464B-8AD5-6C950D3AA022}"/>
              </a:ext>
            </a:extLst>
          </p:cNvPr>
          <p:cNvSpPr txBox="1"/>
          <p:nvPr/>
        </p:nvSpPr>
        <p:spPr>
          <a:xfrm>
            <a:off x="8242428" y="3813230"/>
            <a:ext cx="2634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Solid Waste Services Revenue Fund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94C43F5-652A-489D-BAF8-D2FE5C03AC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7448760"/>
              </p:ext>
            </p:extLst>
          </p:nvPr>
        </p:nvGraphicFramePr>
        <p:xfrm>
          <a:off x="935341" y="1379538"/>
          <a:ext cx="10217196" cy="204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Worksheet" r:id="rId3" imgW="8134313" imgH="2295656" progId="Excel.Sheet.12">
                  <p:embed/>
                </p:oleObj>
              </mc:Choice>
              <mc:Fallback>
                <p:oleObj name="Worksheet" r:id="rId3" imgW="8134313" imgH="2295656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94C43F5-652A-489D-BAF8-D2FE5C03AC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35341" y="1379538"/>
                        <a:ext cx="10217196" cy="2043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0616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VER_blu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0494"/>
            <a:ext cx="12192000" cy="667750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5" y="3175000"/>
            <a:ext cx="9143391" cy="939800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5" y="2781300"/>
            <a:ext cx="9143391" cy="1574800"/>
          </a:xfrm>
        </p:spPr>
        <p:txBody>
          <a:bodyPr/>
          <a:lstStyle/>
          <a:p>
            <a:r>
              <a:rPr lang="en-US" cap="all" dirty="0"/>
              <a:t>Debt/Investment Portfolios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13467" y="3073400"/>
            <a:ext cx="8407401" cy="1143000"/>
            <a:chOff x="389466" y="2700867"/>
            <a:chExt cx="2184400" cy="9017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89466" y="36025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89466" y="27008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02880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all" dirty="0"/>
              <a:t>Debt Portfolio – Total Debt Outstanding</a:t>
            </a:r>
            <a:br>
              <a:rPr lang="en-US" cap="all" dirty="0"/>
            </a:br>
            <a:r>
              <a:rPr lang="en-US" sz="2400" b="0" i="1" dirty="0">
                <a:solidFill>
                  <a:schemeClr val="bg1"/>
                </a:solidFill>
                <a:latin typeface="+mn-lt"/>
              </a:rPr>
              <a:t>As of March 31, 2019 (000's)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8059479" y="1617044"/>
            <a:ext cx="3822725" cy="1221850"/>
          </a:xfrm>
          <a:prstGeom prst="snip2DiagRect">
            <a:avLst/>
          </a:prstGeom>
          <a:solidFill>
            <a:srgbClr val="64A6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8155172" y="1671742"/>
            <a:ext cx="33883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1C4486"/>
                </a:solidFill>
                <a:latin typeface="+mj-lt"/>
              </a:rPr>
              <a:t>Total Debt Outstanding is $6.57 billion </a:t>
            </a:r>
          </a:p>
          <a:p>
            <a:pPr algn="ctr"/>
            <a:r>
              <a:rPr lang="en-US" sz="2000" b="1" dirty="0">
                <a:solidFill>
                  <a:srgbClr val="1C4486"/>
                </a:solidFill>
                <a:latin typeface="+mj-lt"/>
              </a:rPr>
              <a:t>(net decrease $409 million)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b="1" smtClean="0"/>
              <a:t>16</a:t>
            </a:fld>
            <a:endParaRPr lang="en-US" b="1" dirty="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FFA3EA1D-CF8C-4A25-9426-C16C4D2CFD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4618357"/>
              </p:ext>
            </p:extLst>
          </p:nvPr>
        </p:nvGraphicFramePr>
        <p:xfrm>
          <a:off x="5014913" y="4256088"/>
          <a:ext cx="6692900" cy="196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Worksheet" r:id="rId4" imgW="5019435" imgH="1476244" progId="Excel.Sheet.12">
                  <p:embed/>
                </p:oleObj>
              </mc:Choice>
              <mc:Fallback>
                <p:oleObj name="Worksheet" r:id="rId4" imgW="5019435" imgH="1476244" progId="Excel.Sheet.12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FFA3EA1D-CF8C-4A25-9426-C16C4D2CFD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14913" y="4256088"/>
                        <a:ext cx="6692900" cy="196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5B473CB-9AF0-41A5-95CE-F08E042BB1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3634781"/>
              </p:ext>
            </p:extLst>
          </p:nvPr>
        </p:nvGraphicFramePr>
        <p:xfrm>
          <a:off x="-1174670" y="1451428"/>
          <a:ext cx="8112499" cy="52240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854030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all" dirty="0"/>
              <a:t>Investment Portfolio</a:t>
            </a:r>
            <a:br>
              <a:rPr lang="en-US" cap="all" dirty="0"/>
            </a:br>
            <a:r>
              <a:rPr lang="en-US" sz="2400" b="0" i="1" dirty="0">
                <a:solidFill>
                  <a:schemeClr val="bg1"/>
                </a:solidFill>
                <a:latin typeface="+mn-lt"/>
              </a:rPr>
              <a:t>As of March 31, 2019 (000's)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17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94640" y="5649473"/>
          <a:ext cx="11152294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7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0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8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97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241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217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>
                          <a:solidFill>
                            <a:schemeClr val="tx1"/>
                          </a:solidFill>
                        </a:rPr>
                        <a:t>Mar 2018</a:t>
                      </a: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>
                          <a:solidFill>
                            <a:schemeClr val="tx1"/>
                          </a:solidFill>
                        </a:rPr>
                        <a:t>June 2018</a:t>
                      </a: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>
                          <a:solidFill>
                            <a:schemeClr val="tx1"/>
                          </a:solidFill>
                        </a:rPr>
                        <a:t>Sept 2018</a:t>
                      </a: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>
                          <a:solidFill>
                            <a:schemeClr val="tx1"/>
                          </a:solidFill>
                        </a:rPr>
                        <a:t>Dec</a:t>
                      </a:r>
                      <a:r>
                        <a:rPr lang="en-US" sz="1600" u="sng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u="sng" dirty="0">
                          <a:solidFill>
                            <a:schemeClr val="tx1"/>
                          </a:solidFill>
                        </a:rPr>
                        <a:t>2018</a:t>
                      </a: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>
                          <a:solidFill>
                            <a:schemeClr val="tx1"/>
                          </a:solidFill>
                        </a:rPr>
                        <a:t>Mar 2019</a:t>
                      </a: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en-US" sz="1600" b="1" dirty="0"/>
                        <a:t>Net Interest</a:t>
                      </a:r>
                    </a:p>
                    <a:p>
                      <a:r>
                        <a:rPr lang="en-US" sz="1600" b="1" dirty="0"/>
                        <a:t>Earnings: </a:t>
                      </a: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$9.0 mm</a:t>
                      </a: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$9.2 mm</a:t>
                      </a: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$9.3 mm</a:t>
                      </a: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$9.7 mm</a:t>
                      </a: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$10.5 mm</a:t>
                      </a: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E9F66AB-9B1F-49EB-A23A-8061D1EB8E6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14400" y="1600200"/>
          <a:ext cx="10810240" cy="4049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21594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_PA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8" name="Picture 21" descr="Atlanta Seal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0933" y="2732112"/>
            <a:ext cx="1289750" cy="126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1524000" y="4615816"/>
            <a:ext cx="9144000" cy="182880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b="1" i="0" kern="1200" cap="all" spc="17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257550" y="5006997"/>
            <a:ext cx="589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</a:rPr>
              <a:t>QUESTIONS/ANSWERS SESSION</a:t>
            </a:r>
          </a:p>
        </p:txBody>
      </p:sp>
    </p:spTree>
    <p:extLst>
      <p:ext uri="{BB962C8B-B14F-4D97-AF65-F5344CB8AC3E}">
        <p14:creationId xmlns:p14="http://schemas.microsoft.com/office/powerpoint/2010/main" val="1533777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TL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81139" cy="965121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924700" y="209726"/>
            <a:ext cx="4690533" cy="6887360"/>
            <a:chOff x="803935" y="0"/>
            <a:chExt cx="3606801" cy="6858000"/>
          </a:xfrm>
        </p:grpSpPr>
        <p:sp>
          <p:nvSpPr>
            <p:cNvPr id="3" name="Rectangle 2"/>
            <p:cNvSpPr/>
            <p:nvPr/>
          </p:nvSpPr>
          <p:spPr>
            <a:xfrm>
              <a:off x="803935" y="0"/>
              <a:ext cx="3606801" cy="6858000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059014" y="250964"/>
              <a:ext cx="3048000" cy="6147610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Title 20"/>
          <p:cNvSpPr>
            <a:spLocks noGrp="1"/>
          </p:cNvSpPr>
          <p:nvPr>
            <p:ph type="ctrTitle"/>
          </p:nvPr>
        </p:nvSpPr>
        <p:spPr>
          <a:xfrm>
            <a:off x="4292599" y="331193"/>
            <a:ext cx="3606801" cy="133312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800000"/>
                </a:solidFill>
              </a:rPr>
              <a:t>AGENDA</a:t>
            </a:r>
            <a:endParaRPr lang="en-US" sz="2800" spc="480" dirty="0">
              <a:solidFill>
                <a:srgbClr val="8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82072" y="1590331"/>
            <a:ext cx="3112530" cy="2036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  <a:tabLst>
                <a:tab pos="342900" algn="l"/>
              </a:tabLst>
            </a:pPr>
            <a:r>
              <a:rPr lang="en-US" sz="1400" b="1" dirty="0">
                <a:solidFill>
                  <a:srgbClr val="1C4486"/>
                </a:solidFill>
              </a:rPr>
              <a:t>QUARTERLY REPORT OVERVIEW </a:t>
            </a:r>
          </a:p>
          <a:p>
            <a:pPr>
              <a:buClr>
                <a:schemeClr val="bg1"/>
              </a:buClr>
              <a:tabLst>
                <a:tab pos="342900" algn="l"/>
              </a:tabLst>
            </a:pPr>
            <a:endParaRPr lang="en-US" sz="1000" b="1" dirty="0">
              <a:solidFill>
                <a:srgbClr val="1C4486"/>
              </a:solidFill>
            </a:endParaRPr>
          </a:p>
          <a:p>
            <a:pPr>
              <a:buClr>
                <a:schemeClr val="bg1"/>
              </a:buClr>
              <a:tabLst>
                <a:tab pos="342900" algn="l"/>
              </a:tabLst>
            </a:pPr>
            <a:r>
              <a:rPr lang="en-US" sz="1400" b="1" dirty="0">
                <a:solidFill>
                  <a:srgbClr val="1C4486"/>
                </a:solidFill>
              </a:rPr>
              <a:t>GOVERNMENTAL FUNDS OVERVIEW </a:t>
            </a:r>
          </a:p>
          <a:p>
            <a:pPr>
              <a:buClr>
                <a:schemeClr val="bg1"/>
              </a:buClr>
              <a:tabLst>
                <a:tab pos="342900" algn="l"/>
              </a:tabLst>
            </a:pPr>
            <a:r>
              <a:rPr lang="en-US" sz="1400" dirty="0">
                <a:solidFill>
                  <a:srgbClr val="1C4486"/>
                </a:solidFill>
              </a:rPr>
              <a:t> General Fund Revenues </a:t>
            </a:r>
          </a:p>
          <a:p>
            <a:pPr>
              <a:buClr>
                <a:schemeClr val="bg1"/>
              </a:buClr>
              <a:tabLst>
                <a:tab pos="342900" algn="l"/>
              </a:tabLst>
            </a:pPr>
            <a:r>
              <a:rPr lang="en-US" sz="1400" dirty="0">
                <a:solidFill>
                  <a:srgbClr val="1C4486"/>
                </a:solidFill>
              </a:rPr>
              <a:t> General Fund Expenses</a:t>
            </a:r>
          </a:p>
          <a:p>
            <a:pPr>
              <a:spcBef>
                <a:spcPts val="1080"/>
              </a:spcBef>
              <a:buClr>
                <a:schemeClr val="bg1"/>
              </a:buClr>
              <a:tabLst>
                <a:tab pos="342900" algn="l"/>
              </a:tabLst>
            </a:pPr>
            <a:r>
              <a:rPr lang="en-US" sz="1400" b="1" dirty="0">
                <a:solidFill>
                  <a:srgbClr val="1C4486"/>
                </a:solidFill>
              </a:rPr>
              <a:t>PROPRIETARY FUNDS OVERVIEW </a:t>
            </a:r>
            <a:r>
              <a:rPr lang="en-US" sz="1400" dirty="0">
                <a:solidFill>
                  <a:srgbClr val="1C4486"/>
                </a:solidFill>
              </a:rPr>
              <a:t>	   Enterprise Funds</a:t>
            </a:r>
          </a:p>
          <a:p>
            <a:pPr>
              <a:spcBef>
                <a:spcPts val="1080"/>
              </a:spcBef>
              <a:buClr>
                <a:schemeClr val="bg1"/>
              </a:buClr>
              <a:tabLst>
                <a:tab pos="342900" algn="l"/>
              </a:tabLst>
            </a:pPr>
            <a:r>
              <a:rPr lang="en-US" sz="1400" b="1" dirty="0">
                <a:solidFill>
                  <a:srgbClr val="1C4486"/>
                </a:solidFill>
              </a:rPr>
              <a:t>DEBT/INVESTMENT PORTFOLIOS</a:t>
            </a:r>
          </a:p>
        </p:txBody>
      </p:sp>
      <p:pic>
        <p:nvPicPr>
          <p:cNvPr id="8" name="Picture 21" descr="Atlanta Sea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6813" y="5093539"/>
            <a:ext cx="1067512" cy="1044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>
          <a:xfrm>
            <a:off x="5003800" y="1256927"/>
            <a:ext cx="2184400" cy="0"/>
          </a:xfrm>
          <a:prstGeom prst="line">
            <a:avLst/>
          </a:prstGeom>
          <a:ln w="12700">
            <a:solidFill>
              <a:srgbClr val="C33F2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016739" y="720412"/>
            <a:ext cx="2184400" cy="0"/>
          </a:xfrm>
          <a:prstGeom prst="line">
            <a:avLst/>
          </a:prstGeom>
          <a:ln w="12700">
            <a:solidFill>
              <a:srgbClr val="C33F2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3178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732" y="-654039"/>
            <a:ext cx="12597794" cy="9448342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1524000" y="2817066"/>
            <a:ext cx="9143391" cy="1253066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2963333" y="84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891994" y="2667000"/>
            <a:ext cx="8407401" cy="1524000"/>
            <a:chOff x="389466" y="2700867"/>
            <a:chExt cx="2184400" cy="90170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389466" y="36025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89466" y="27008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81766"/>
            <a:ext cx="9144000" cy="2294468"/>
          </a:xfrm>
        </p:spPr>
        <p:txBody>
          <a:bodyPr>
            <a:normAutofit/>
          </a:bodyPr>
          <a:lstStyle/>
          <a:p>
            <a:r>
              <a:rPr lang="en-US" sz="2400" cap="all" dirty="0"/>
              <a:t>QUARTERLY FINANCIAL REPORT </a:t>
            </a:r>
          </a:p>
        </p:txBody>
      </p:sp>
    </p:spTree>
    <p:extLst>
      <p:ext uri="{BB962C8B-B14F-4D97-AF65-F5344CB8AC3E}">
        <p14:creationId xmlns:p14="http://schemas.microsoft.com/office/powerpoint/2010/main" val="2464626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F448F61-1BB6-4849-8EF0-0D72465DB0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4430894"/>
              </p:ext>
            </p:extLst>
          </p:nvPr>
        </p:nvGraphicFramePr>
        <p:xfrm>
          <a:off x="512768" y="1670113"/>
          <a:ext cx="3814788" cy="3689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097EA9C-BAC0-49C6-8597-487C0551FAF8}"/>
              </a:ext>
            </a:extLst>
          </p:cNvPr>
          <p:cNvSpPr txBox="1"/>
          <p:nvPr/>
        </p:nvSpPr>
        <p:spPr>
          <a:xfrm>
            <a:off x="2246009" y="4099266"/>
            <a:ext cx="10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Q4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1D69904-0680-40D6-8223-AFF93CE1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820" y="357755"/>
            <a:ext cx="9220200" cy="946150"/>
          </a:xfrm>
        </p:spPr>
        <p:txBody>
          <a:bodyPr/>
          <a:lstStyle/>
          <a:p>
            <a:r>
              <a:rPr lang="en-US" spc="0" dirty="0"/>
              <a:t>FY19 THIRD QUARTER FINANCIAL STATUS REPORT</a:t>
            </a:r>
            <a:br>
              <a:rPr lang="en-US" spc="0" dirty="0"/>
            </a:br>
            <a:r>
              <a:rPr lang="en-US" sz="2000" b="0" i="1" spc="0" dirty="0">
                <a:solidFill>
                  <a:schemeClr val="bg1"/>
                </a:solidFill>
                <a:latin typeface="+mn-lt"/>
              </a:rPr>
              <a:t>As of March 31, 2019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B6EF38-0048-4A3A-8EA5-1975FEF62862}"/>
              </a:ext>
            </a:extLst>
          </p:cNvPr>
          <p:cNvCxnSpPr>
            <a:cxnSpLocks/>
          </p:cNvCxnSpPr>
          <p:nvPr/>
        </p:nvCxnSpPr>
        <p:spPr>
          <a:xfrm flipV="1">
            <a:off x="4615610" y="1631237"/>
            <a:ext cx="4728235" cy="60"/>
          </a:xfrm>
          <a:prstGeom prst="line">
            <a:avLst/>
          </a:prstGeom>
          <a:ln w="12700">
            <a:solidFill>
              <a:srgbClr val="C33F2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20">
            <a:extLst>
              <a:ext uri="{FF2B5EF4-FFF2-40B4-BE49-F238E27FC236}">
                <a16:creationId xmlns:a16="http://schemas.microsoft.com/office/drawing/2014/main" id="{95E7BB03-0C67-4187-B06B-FD7C58ADF78B}"/>
              </a:ext>
            </a:extLst>
          </p:cNvPr>
          <p:cNvSpPr txBox="1">
            <a:spLocks/>
          </p:cNvSpPr>
          <p:nvPr/>
        </p:nvSpPr>
        <p:spPr>
          <a:xfrm>
            <a:off x="4581105" y="1320354"/>
            <a:ext cx="5248695" cy="1333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200" b="1" i="0" kern="1200" cap="none" spc="3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800000"/>
                </a:solidFill>
              </a:rPr>
              <a:t>Quarterly Financial Report</a:t>
            </a:r>
            <a:endParaRPr lang="en-US" sz="2800" spc="480" dirty="0">
              <a:solidFill>
                <a:srgbClr val="8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FFE559-1DE8-409F-BC7A-78D8BB943E63}"/>
              </a:ext>
            </a:extLst>
          </p:cNvPr>
          <p:cNvSpPr/>
          <p:nvPr/>
        </p:nvSpPr>
        <p:spPr>
          <a:xfrm>
            <a:off x="4615610" y="2465239"/>
            <a:ext cx="6004853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FranklinGothic-Book"/>
              </a:rPr>
              <a:t>Q3 Report covers the Third Quarter of FY 2019           (July-March 2019)</a:t>
            </a:r>
          </a:p>
          <a:p>
            <a:endParaRPr lang="en-US" sz="1000" dirty="0">
              <a:latin typeface="FranklinGothic-Book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FranklinGothic-Book"/>
              </a:rPr>
              <a:t>Provides a summary analysis of the City of Atlanta’s budget to actual performance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000" dirty="0">
              <a:latin typeface="FranklinGothic-Book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FranklinGothic-Book"/>
              </a:rPr>
              <a:t>Forecasts projected revenue and expenditure activity with explanations of variances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000" dirty="0">
              <a:latin typeface="FranklinGothic-Book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FranklinGothic-Book"/>
              </a:rPr>
              <a:t>Identifies and addresses significant issues that may impact year-end performance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000" dirty="0">
              <a:latin typeface="FranklinGothic-Book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FranklinGothic-Book"/>
              </a:rPr>
              <a:t>Accounts for legislative items adopted and foreseen during the third quarter.  </a:t>
            </a:r>
          </a:p>
          <a:p>
            <a:endParaRPr lang="en-US" dirty="0">
              <a:latin typeface="FranklinGothic-Book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1FF98E7-5445-4D3E-AFBC-97A4DF731FE0}"/>
              </a:ext>
            </a:extLst>
          </p:cNvPr>
          <p:cNvCxnSpPr>
            <a:cxnSpLocks/>
          </p:cNvCxnSpPr>
          <p:nvPr/>
        </p:nvCxnSpPr>
        <p:spPr>
          <a:xfrm>
            <a:off x="4615610" y="2336544"/>
            <a:ext cx="4791495" cy="0"/>
          </a:xfrm>
          <a:prstGeom prst="line">
            <a:avLst/>
          </a:prstGeom>
          <a:ln w="12700">
            <a:solidFill>
              <a:srgbClr val="C33F2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4">
            <a:extLst>
              <a:ext uri="{FF2B5EF4-FFF2-40B4-BE49-F238E27FC236}">
                <a16:creationId xmlns:a16="http://schemas.microsoft.com/office/drawing/2014/main" id="{A45534EA-E025-48AB-8B24-05120FBC8501}"/>
              </a:ext>
            </a:extLst>
          </p:cNvPr>
          <p:cNvSpPr txBox="1"/>
          <p:nvPr/>
        </p:nvSpPr>
        <p:spPr>
          <a:xfrm>
            <a:off x="1407994" y="3444989"/>
            <a:ext cx="10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Q1</a:t>
            </a: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A45534EA-E025-48AB-8B24-05120FBC8501}"/>
              </a:ext>
            </a:extLst>
          </p:cNvPr>
          <p:cNvSpPr txBox="1"/>
          <p:nvPr/>
        </p:nvSpPr>
        <p:spPr>
          <a:xfrm>
            <a:off x="2181138" y="2852705"/>
            <a:ext cx="721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Q2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E77758-81AF-4342-A24C-9A94A41360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989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25ADD1F-D718-42FF-8C9A-CC1BE1D1E4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4093492"/>
              </p:ext>
            </p:extLst>
          </p:nvPr>
        </p:nvGraphicFramePr>
        <p:xfrm>
          <a:off x="133040" y="1901343"/>
          <a:ext cx="5268463" cy="3727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960D84D-5D22-4EA3-B9AE-41231C2D90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0733133"/>
              </p:ext>
            </p:extLst>
          </p:nvPr>
        </p:nvGraphicFramePr>
        <p:xfrm>
          <a:off x="6789366" y="1449430"/>
          <a:ext cx="4759207" cy="4041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E4E9CBA-275A-4CA7-B2E9-2F7E6B0C5C39}"/>
              </a:ext>
            </a:extLst>
          </p:cNvPr>
          <p:cNvSpPr/>
          <p:nvPr/>
        </p:nvSpPr>
        <p:spPr>
          <a:xfrm>
            <a:off x="1993646" y="3384420"/>
            <a:ext cx="1362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FY19</a:t>
            </a:r>
          </a:p>
          <a:p>
            <a:pPr algn="ctr"/>
            <a:r>
              <a:rPr lang="en-US" sz="1600" b="1" dirty="0"/>
              <a:t>Revenues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E8ADBC-3AF5-44DE-9812-0988C96CB336}"/>
              </a:ext>
            </a:extLst>
          </p:cNvPr>
          <p:cNvSpPr/>
          <p:nvPr/>
        </p:nvSpPr>
        <p:spPr>
          <a:xfrm>
            <a:off x="5116957" y="3014447"/>
            <a:ext cx="13629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FY2019 Adopted Budget</a:t>
            </a:r>
          </a:p>
          <a:p>
            <a:pPr algn="ctr"/>
            <a:r>
              <a:rPr lang="en-US" b="1" dirty="0"/>
              <a:t>$661M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E701623F-7A6C-4315-95A5-1346A592E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40" y="362940"/>
            <a:ext cx="9220200" cy="9461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GENERAL FUND FY 2019 ADOPTED BUDGET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2000" b="0" i="1" dirty="0">
                <a:solidFill>
                  <a:schemeClr val="bg1"/>
                </a:solidFill>
                <a:latin typeface="+mn-lt"/>
                <a:cs typeface="Franklin Gothic Book"/>
              </a:rPr>
              <a:t> (000’s)</a:t>
            </a:r>
            <a:endParaRPr lang="en-US" sz="2000" b="0" i="1" dirty="0">
              <a:solidFill>
                <a:schemeClr val="bg1"/>
              </a:solidFill>
              <a:latin typeface="+mn-lt"/>
              <a:cs typeface="Century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E71E9D-0EAF-4E25-9D60-0363A7625881}"/>
              </a:ext>
            </a:extLst>
          </p:cNvPr>
          <p:cNvSpPr txBox="1"/>
          <p:nvPr/>
        </p:nvSpPr>
        <p:spPr>
          <a:xfrm>
            <a:off x="9678664" y="4325702"/>
            <a:ext cx="752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Other </a:t>
            </a:r>
          </a:p>
          <a:p>
            <a:pPr algn="ctr"/>
            <a:r>
              <a:rPr lang="en-US" sz="800" b="1" dirty="0">
                <a:solidFill>
                  <a:schemeClr val="bg1"/>
                </a:solidFill>
              </a:rPr>
              <a:t>Cost</a:t>
            </a:r>
          </a:p>
          <a:p>
            <a:pPr algn="ctr"/>
            <a:r>
              <a:rPr lang="en-US" sz="800" b="1" dirty="0">
                <a:solidFill>
                  <a:schemeClr val="bg1"/>
                </a:solidFill>
              </a:rPr>
              <a:t>$36M</a:t>
            </a:r>
          </a:p>
          <a:p>
            <a:pPr algn="ctr"/>
            <a:r>
              <a:rPr lang="en-US" sz="800" b="1" dirty="0">
                <a:solidFill>
                  <a:schemeClr val="bg1"/>
                </a:solidFill>
              </a:rPr>
              <a:t>5%</a:t>
            </a:r>
          </a:p>
          <a:p>
            <a:endParaRPr lang="en-US" sz="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A1EEBA-BAFA-4097-863C-6C7C13AB4969}"/>
              </a:ext>
            </a:extLst>
          </p:cNvPr>
          <p:cNvSpPr txBox="1"/>
          <p:nvPr/>
        </p:nvSpPr>
        <p:spPr>
          <a:xfrm>
            <a:off x="9885209" y="3868528"/>
            <a:ext cx="75247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</a:rPr>
              <a:t>Supplies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</a:rPr>
              <a:t>$39M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</a:rPr>
              <a:t>6%</a:t>
            </a:r>
          </a:p>
          <a:p>
            <a:endParaRPr lang="en-US" sz="1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3101C9-4DAE-4463-BC4B-D814F89E4D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9EB422-D88C-4DD9-AF91-BDB6A570B0CB}"/>
              </a:ext>
            </a:extLst>
          </p:cNvPr>
          <p:cNvSpPr txBox="1"/>
          <p:nvPr/>
        </p:nvSpPr>
        <p:spPr>
          <a:xfrm>
            <a:off x="5116957" y="4071035"/>
            <a:ext cx="7524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solidFill>
                  <a:schemeClr val="bg1"/>
                </a:solidFill>
              </a:rPr>
              <a:t>Other </a:t>
            </a:r>
          </a:p>
          <a:p>
            <a:pPr algn="ctr"/>
            <a:r>
              <a:rPr lang="en-US" sz="700" b="1" dirty="0">
                <a:solidFill>
                  <a:schemeClr val="bg1"/>
                </a:solidFill>
              </a:rPr>
              <a:t>Fin.</a:t>
            </a:r>
          </a:p>
          <a:p>
            <a:pPr algn="ctr"/>
            <a:r>
              <a:rPr lang="en-US" sz="700" b="1" dirty="0">
                <a:solidFill>
                  <a:schemeClr val="bg1"/>
                </a:solidFill>
              </a:rPr>
              <a:t>Uses</a:t>
            </a:r>
          </a:p>
          <a:p>
            <a:pPr algn="ctr"/>
            <a:r>
              <a:rPr lang="en-US" sz="700" b="1" dirty="0">
                <a:solidFill>
                  <a:schemeClr val="bg1"/>
                </a:solidFill>
              </a:rPr>
              <a:t>6%</a:t>
            </a:r>
          </a:p>
          <a:p>
            <a:endParaRPr lang="en-US" sz="1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832AF4-2EA7-4FC2-B68B-09DF118D7C13}"/>
              </a:ext>
            </a:extLst>
          </p:cNvPr>
          <p:cNvSpPr txBox="1"/>
          <p:nvPr/>
        </p:nvSpPr>
        <p:spPr>
          <a:xfrm>
            <a:off x="9282103" y="5350084"/>
            <a:ext cx="138471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Interdepartmental</a:t>
            </a:r>
            <a:r>
              <a:rPr lang="en-US" sz="900" dirty="0"/>
              <a:t> Charges</a:t>
            </a:r>
          </a:p>
          <a:p>
            <a:pPr algn="ctr"/>
            <a:r>
              <a:rPr lang="en-US" sz="900" dirty="0"/>
              <a:t>$15M</a:t>
            </a:r>
          </a:p>
          <a:p>
            <a:pPr algn="ctr"/>
            <a:r>
              <a:rPr lang="en-US" sz="900" dirty="0"/>
              <a:t>2%</a:t>
            </a:r>
          </a:p>
          <a:p>
            <a:endParaRPr lang="en-US" sz="1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FE9AF4-19BB-4F3F-9293-9078D4DD3FD4}"/>
              </a:ext>
            </a:extLst>
          </p:cNvPr>
          <p:cNvSpPr txBox="1"/>
          <p:nvPr/>
        </p:nvSpPr>
        <p:spPr>
          <a:xfrm>
            <a:off x="8528410" y="5490762"/>
            <a:ext cx="11690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Debt</a:t>
            </a:r>
          </a:p>
          <a:p>
            <a:pPr algn="ctr"/>
            <a:r>
              <a:rPr lang="en-US" sz="1000" dirty="0"/>
              <a:t>Service/Reserves</a:t>
            </a:r>
          </a:p>
          <a:p>
            <a:pPr algn="ctr"/>
            <a:r>
              <a:rPr lang="en-US" sz="1000" dirty="0"/>
              <a:t>$15M</a:t>
            </a:r>
          </a:p>
          <a:p>
            <a:pPr algn="ctr"/>
            <a:r>
              <a:rPr lang="en-US" sz="1000" dirty="0"/>
              <a:t>2%</a:t>
            </a:r>
          </a:p>
          <a:p>
            <a:endParaRPr lang="en-US" sz="1000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38C4D461-1641-42D6-A840-3B7B9C19308A}"/>
              </a:ext>
            </a:extLst>
          </p:cNvPr>
          <p:cNvSpPr/>
          <p:nvPr/>
        </p:nvSpPr>
        <p:spPr>
          <a:xfrm>
            <a:off x="4592199" y="3429000"/>
            <a:ext cx="594217" cy="41997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6A64EFA-85C2-4C0C-9DF8-13C907EBC2C5}"/>
              </a:ext>
            </a:extLst>
          </p:cNvPr>
          <p:cNvSpPr/>
          <p:nvPr/>
        </p:nvSpPr>
        <p:spPr>
          <a:xfrm rot="10800000">
            <a:off x="6362839" y="3429000"/>
            <a:ext cx="593007" cy="41997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2092CE-7FDD-4E74-851E-36E35DF9B029}"/>
              </a:ext>
            </a:extLst>
          </p:cNvPr>
          <p:cNvSpPr/>
          <p:nvPr/>
        </p:nvSpPr>
        <p:spPr>
          <a:xfrm>
            <a:off x="8235250" y="3335610"/>
            <a:ext cx="1362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FY19 </a:t>
            </a:r>
          </a:p>
          <a:p>
            <a:pPr algn="ctr"/>
            <a:r>
              <a:rPr lang="en-US" sz="1600" b="1" dirty="0"/>
              <a:t>Expenses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A364FE-0B38-47A0-84A4-B9EA5F90B796}"/>
              </a:ext>
            </a:extLst>
          </p:cNvPr>
          <p:cNvSpPr txBox="1"/>
          <p:nvPr/>
        </p:nvSpPr>
        <p:spPr>
          <a:xfrm>
            <a:off x="9282103" y="4618321"/>
            <a:ext cx="7524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Other Financing Uses</a:t>
            </a:r>
          </a:p>
          <a:p>
            <a:pPr algn="ctr"/>
            <a:r>
              <a:rPr lang="en-US" sz="800" b="1" dirty="0">
                <a:solidFill>
                  <a:schemeClr val="bg1"/>
                </a:solidFill>
              </a:rPr>
              <a:t>$36M</a:t>
            </a:r>
          </a:p>
          <a:p>
            <a:pPr algn="ctr"/>
            <a:r>
              <a:rPr lang="en-US" sz="800" b="1" dirty="0">
                <a:solidFill>
                  <a:schemeClr val="bg1"/>
                </a:solidFill>
              </a:rPr>
              <a:t>6%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47878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5" y="0"/>
            <a:ext cx="12416062" cy="87943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2817066"/>
            <a:ext cx="9143391" cy="1253066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2963333" y="84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891994" y="2667000"/>
            <a:ext cx="8407401" cy="1524000"/>
            <a:chOff x="389466" y="2700867"/>
            <a:chExt cx="2184400" cy="90170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389466" y="36025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89466" y="27008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81766"/>
            <a:ext cx="9144000" cy="2294468"/>
          </a:xfrm>
        </p:spPr>
        <p:txBody>
          <a:bodyPr>
            <a:normAutofit/>
          </a:bodyPr>
          <a:lstStyle/>
          <a:p>
            <a:r>
              <a:rPr lang="en-US" sz="2400" cap="all" dirty="0"/>
              <a:t>GOVERNMENTAL FUNDS OVERVIEW</a:t>
            </a:r>
          </a:p>
        </p:txBody>
      </p:sp>
    </p:spTree>
    <p:extLst>
      <p:ext uri="{BB962C8B-B14F-4D97-AF65-F5344CB8AC3E}">
        <p14:creationId xmlns:p14="http://schemas.microsoft.com/office/powerpoint/2010/main" val="2168551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C1FFDA71-C742-46F5-86A3-6022503C6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200" y="394354"/>
            <a:ext cx="9220200" cy="946150"/>
          </a:xfrm>
        </p:spPr>
        <p:txBody>
          <a:bodyPr>
            <a:normAutofit/>
          </a:bodyPr>
          <a:lstStyle/>
          <a:p>
            <a:r>
              <a:rPr lang="en-US" dirty="0"/>
              <a:t>GENERAL FUND YEAR TO DATE – REVENUES VS EXPENSES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2000" b="0" i="1" dirty="0">
                <a:latin typeface="+mn-lt"/>
              </a:rPr>
              <a:t>(Q3 2019)</a:t>
            </a:r>
            <a:endParaRPr lang="en-US" sz="2000" b="0" i="1" dirty="0">
              <a:solidFill>
                <a:schemeClr val="bg1"/>
              </a:solidFill>
              <a:latin typeface="+mn-lt"/>
              <a:cs typeface="Century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67CB6F-4F1F-44EF-8C16-444286BDD9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9332081B-B046-40BF-8F5C-22D43F3F2720}"/>
              </a:ext>
            </a:extLst>
          </p:cNvPr>
          <p:cNvSpPr txBox="1"/>
          <p:nvPr/>
        </p:nvSpPr>
        <p:spPr>
          <a:xfrm rot="16200000">
            <a:off x="1047670" y="3249106"/>
            <a:ext cx="1109974" cy="357677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Millions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F81505-800D-43F5-BE6D-B89C68B57C6F}"/>
              </a:ext>
            </a:extLst>
          </p:cNvPr>
          <p:cNvSpPr txBox="1"/>
          <p:nvPr/>
        </p:nvSpPr>
        <p:spPr>
          <a:xfrm>
            <a:off x="2739309" y="3227648"/>
            <a:ext cx="86418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357.1</a:t>
            </a:r>
          </a:p>
          <a:p>
            <a:endParaRPr lang="en-US" dirty="0"/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D7791D4F-2B3E-4A92-A0D9-31B8CFFBC4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1464657"/>
              </p:ext>
            </p:extLst>
          </p:nvPr>
        </p:nvGraphicFramePr>
        <p:xfrm>
          <a:off x="1994780" y="1584356"/>
          <a:ext cx="8202440" cy="47078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DC358051-A1C7-4D35-BB86-48ABDD718693}"/>
              </a:ext>
            </a:extLst>
          </p:cNvPr>
          <p:cNvSpPr txBox="1"/>
          <p:nvPr/>
        </p:nvSpPr>
        <p:spPr>
          <a:xfrm>
            <a:off x="2818316" y="4981256"/>
            <a:ext cx="864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100.9</a:t>
            </a: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67F50C-68DA-48CF-8776-9BD3A7E58EC6}"/>
              </a:ext>
            </a:extLst>
          </p:cNvPr>
          <p:cNvSpPr txBox="1"/>
          <p:nvPr/>
        </p:nvSpPr>
        <p:spPr>
          <a:xfrm>
            <a:off x="5386682" y="3330894"/>
            <a:ext cx="864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396.5</a:t>
            </a:r>
          </a:p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1207F6-4BD2-4156-BADA-EF28EE094310}"/>
              </a:ext>
            </a:extLst>
          </p:cNvPr>
          <p:cNvSpPr txBox="1"/>
          <p:nvPr/>
        </p:nvSpPr>
        <p:spPr>
          <a:xfrm>
            <a:off x="3827356" y="4684228"/>
            <a:ext cx="864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154.3</a:t>
            </a:r>
          </a:p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3EC7AC-B720-43D3-92F5-1AC74BEA43D1}"/>
              </a:ext>
            </a:extLst>
          </p:cNvPr>
          <p:cNvSpPr txBox="1"/>
          <p:nvPr/>
        </p:nvSpPr>
        <p:spPr>
          <a:xfrm>
            <a:off x="6373226" y="3596078"/>
            <a:ext cx="864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346.1</a:t>
            </a:r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3AC724-F537-4C91-84B3-04F4F7677F6A}"/>
              </a:ext>
            </a:extLst>
          </p:cNvPr>
          <p:cNvSpPr txBox="1"/>
          <p:nvPr/>
        </p:nvSpPr>
        <p:spPr>
          <a:xfrm>
            <a:off x="7936196" y="2228567"/>
            <a:ext cx="94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589.3</a:t>
            </a:r>
          </a:p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64D358-3290-492F-84E2-942862A87834}"/>
              </a:ext>
            </a:extLst>
          </p:cNvPr>
          <p:cNvSpPr txBox="1"/>
          <p:nvPr/>
        </p:nvSpPr>
        <p:spPr>
          <a:xfrm>
            <a:off x="8899195" y="2726318"/>
            <a:ext cx="864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501.9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804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C1FFDA71-C742-46F5-86A3-6022503C6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200" y="394354"/>
            <a:ext cx="9220200" cy="946150"/>
          </a:xfrm>
        </p:spPr>
        <p:txBody>
          <a:bodyPr>
            <a:normAutofit/>
          </a:bodyPr>
          <a:lstStyle/>
          <a:p>
            <a:r>
              <a:rPr lang="en-US" dirty="0"/>
              <a:t>GENERAL FUND REVENUE </a:t>
            </a:r>
            <a:r>
              <a:rPr lang="en-US" dirty="0">
                <a:solidFill>
                  <a:srgbClr val="FFFFFF"/>
                </a:solidFill>
              </a:rPr>
              <a:t>ACTUAL TREND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2000" b="0" i="1" dirty="0">
                <a:solidFill>
                  <a:schemeClr val="bg1"/>
                </a:solidFill>
                <a:latin typeface="+mn-lt"/>
                <a:cs typeface="Franklin Gothic Book"/>
              </a:rPr>
              <a:t>(Q3 2019) </a:t>
            </a:r>
            <a:endParaRPr lang="en-US" sz="2000" b="0" i="1" dirty="0">
              <a:solidFill>
                <a:schemeClr val="bg1"/>
              </a:solidFill>
              <a:latin typeface="+mn-lt"/>
              <a:cs typeface="Century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C5FCF5-DA5A-455C-A4C8-9B6BC96F4576}"/>
              </a:ext>
            </a:extLst>
          </p:cNvPr>
          <p:cNvCxnSpPr>
            <a:cxnSpLocks/>
          </p:cNvCxnSpPr>
          <p:nvPr/>
        </p:nvCxnSpPr>
        <p:spPr>
          <a:xfrm flipV="1">
            <a:off x="7175246" y="1752600"/>
            <a:ext cx="0" cy="4082716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67CB6F-4F1F-44EF-8C16-444286BDD9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9332081B-B046-40BF-8F5C-22D43F3F2720}"/>
              </a:ext>
            </a:extLst>
          </p:cNvPr>
          <p:cNvSpPr txBox="1"/>
          <p:nvPr/>
        </p:nvSpPr>
        <p:spPr>
          <a:xfrm rot="16200000">
            <a:off x="40842" y="2695174"/>
            <a:ext cx="1109974" cy="357677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Millions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293E21C-0140-41FB-8F42-CD851B300BF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79682" y="4877715"/>
          <a:ext cx="6710363" cy="1033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Worksheet" r:id="rId3" imgW="9496641" imgH="1171575" progId="Excel.Sheet.12">
                  <p:embed/>
                </p:oleObj>
              </mc:Choice>
              <mc:Fallback>
                <p:oleObj name="Worksheet" r:id="rId3" imgW="9496641" imgH="1171575" progId="Excel.Shee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B293E21C-0140-41FB-8F42-CD851B300BF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682" y="4877715"/>
                        <a:ext cx="6710363" cy="103378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88B662B-91A0-461E-A9E1-CEA6622D68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0945437"/>
              </p:ext>
            </p:extLst>
          </p:nvPr>
        </p:nvGraphicFramePr>
        <p:xfrm>
          <a:off x="773928" y="1346988"/>
          <a:ext cx="6041745" cy="3427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B584D34B-45E5-4CA2-B24F-50200F77117C}"/>
              </a:ext>
            </a:extLst>
          </p:cNvPr>
          <p:cNvSpPr txBox="1"/>
          <p:nvPr/>
        </p:nvSpPr>
        <p:spPr>
          <a:xfrm>
            <a:off x="1886925" y="2319025"/>
            <a:ext cx="70994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591.9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FDEB55-C23D-42F9-9378-0911E76FCAE6}"/>
              </a:ext>
            </a:extLst>
          </p:cNvPr>
          <p:cNvSpPr txBox="1"/>
          <p:nvPr/>
        </p:nvSpPr>
        <p:spPr>
          <a:xfrm>
            <a:off x="3634863" y="3067163"/>
            <a:ext cx="864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576.7</a:t>
            </a:r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F81505-800D-43F5-BE6D-B89C68B57C6F}"/>
              </a:ext>
            </a:extLst>
          </p:cNvPr>
          <p:cNvSpPr txBox="1"/>
          <p:nvPr/>
        </p:nvSpPr>
        <p:spPr>
          <a:xfrm>
            <a:off x="5439810" y="2439259"/>
            <a:ext cx="86418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589.3</a:t>
            </a:r>
          </a:p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9AC7FE4-898A-422D-8BCD-AFFE8C609538}"/>
              </a:ext>
            </a:extLst>
          </p:cNvPr>
          <p:cNvSpPr txBox="1">
            <a:spLocks/>
          </p:cNvSpPr>
          <p:nvPr/>
        </p:nvSpPr>
        <p:spPr bwMode="auto">
          <a:xfrm>
            <a:off x="7175246" y="1556893"/>
            <a:ext cx="4428027" cy="504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7160" tIns="45714" rIns="91429" bIns="45714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9pPr>
          </a:lstStyle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3274"/>
                </a:solidFill>
              </a:rPr>
              <a:t>Q3 2019 Revenues are trending ahead of Q3 2018 by </a:t>
            </a:r>
            <a:r>
              <a:rPr lang="en-US" sz="1050" b="1" dirty="0">
                <a:solidFill>
                  <a:srgbClr val="003274"/>
                </a:solidFill>
              </a:rPr>
              <a:t>$13M or 2.3% </a:t>
            </a:r>
            <a:r>
              <a:rPr lang="en-US" sz="1050" dirty="0">
                <a:solidFill>
                  <a:srgbClr val="003274"/>
                </a:solidFill>
              </a:rPr>
              <a:t>and is primarily due to the following: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endParaRPr lang="en-US" sz="1050" dirty="0">
              <a:solidFill>
                <a:srgbClr val="003274"/>
              </a:solidFill>
            </a:endParaRP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3274"/>
                </a:solidFill>
                <a:cs typeface="Franklin Gothic Book"/>
              </a:rPr>
              <a:t>A Fulton County Property Tax timing difference from an </a:t>
            </a:r>
            <a:r>
              <a:rPr lang="en-US" sz="1050" b="1" dirty="0">
                <a:solidFill>
                  <a:srgbClr val="003274"/>
                </a:solidFill>
                <a:cs typeface="Franklin Gothic Book"/>
              </a:rPr>
              <a:t>earlier </a:t>
            </a:r>
            <a:r>
              <a:rPr lang="en-US" sz="1050" dirty="0">
                <a:solidFill>
                  <a:srgbClr val="003274"/>
                </a:solidFill>
                <a:cs typeface="Franklin Gothic Book"/>
              </a:rPr>
              <a:t>billing cycle in FY2019 compared to FY2018, and growth in the 2018 property values for Fulton &amp; Dekalb County has resulted in greater property tax collections of $13M or 6% by Q3 2019.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endParaRPr lang="en-US" sz="1050" dirty="0">
              <a:solidFill>
                <a:srgbClr val="003274"/>
              </a:solidFill>
              <a:cs typeface="Franklin Gothic Book"/>
            </a:endParaRP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rgbClr val="003274"/>
                </a:solidFill>
                <a:cs typeface="Franklin Gothic Book"/>
              </a:rPr>
              <a:t>Positive</a:t>
            </a:r>
            <a:r>
              <a:rPr lang="en-US" sz="1050" dirty="0">
                <a:solidFill>
                  <a:srgbClr val="003274"/>
                </a:solidFill>
                <a:cs typeface="Franklin Gothic Book"/>
              </a:rPr>
              <a:t> performance of economically influenced revenue sources such as: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endParaRPr lang="en-US" sz="1050" dirty="0">
              <a:solidFill>
                <a:srgbClr val="003274"/>
              </a:solidFill>
              <a:cs typeface="Franklin Gothic Book"/>
            </a:endParaRPr>
          </a:p>
          <a:p>
            <a:pPr marL="1085850" lvl="2" indent="-171450" algn="just">
              <a:buFont typeface="Arial" panose="020B0604020202020204" pitchFamily="34" charset="0"/>
              <a:buChar char="•"/>
            </a:pPr>
            <a:r>
              <a:rPr lang="en-US" sz="1050" u="sng" dirty="0">
                <a:solidFill>
                  <a:srgbClr val="003274"/>
                </a:solidFill>
              </a:rPr>
              <a:t>Public Utility, Alcohol Bev. &amp; Other Tax</a:t>
            </a:r>
            <a:r>
              <a:rPr lang="en-US" sz="1050" dirty="0">
                <a:solidFill>
                  <a:srgbClr val="003274"/>
                </a:solidFill>
              </a:rPr>
              <a:t>  revenues are up $2M or 8% higher than the prior year due  largely to </a:t>
            </a:r>
            <a:r>
              <a:rPr lang="en-US" sz="1050" b="1" dirty="0">
                <a:solidFill>
                  <a:srgbClr val="003274"/>
                </a:solidFill>
              </a:rPr>
              <a:t>Insurance premium tax </a:t>
            </a:r>
            <a:r>
              <a:rPr lang="en-US" sz="1050" dirty="0">
                <a:solidFill>
                  <a:srgbClr val="003274"/>
                </a:solidFill>
              </a:rPr>
              <a:t>revenues which have</a:t>
            </a:r>
            <a:r>
              <a:rPr lang="en-US" sz="1050" b="1" dirty="0">
                <a:solidFill>
                  <a:srgbClr val="003274"/>
                </a:solidFill>
              </a:rPr>
              <a:t> grown </a:t>
            </a:r>
            <a:r>
              <a:rPr lang="en-US" sz="1050" dirty="0">
                <a:solidFill>
                  <a:srgbClr val="003274"/>
                </a:solidFill>
              </a:rPr>
              <a:t>from increasing Atlanta population and insurance premium rates.</a:t>
            </a:r>
          </a:p>
          <a:p>
            <a:pPr marL="1085850" lvl="2" indent="-171450" algn="just">
              <a:buFont typeface="Arial" panose="020B0604020202020204" pitchFamily="34" charset="0"/>
              <a:buChar char="•"/>
            </a:pPr>
            <a:endParaRPr lang="en-US" sz="1050" dirty="0">
              <a:solidFill>
                <a:srgbClr val="003274"/>
              </a:solidFill>
              <a:cs typeface="Franklin Gothic Book"/>
            </a:endParaRPr>
          </a:p>
          <a:p>
            <a:pPr marL="1085850" lvl="2" indent="-171450" algn="just">
              <a:buFont typeface="Arial" panose="020B0604020202020204" pitchFamily="34" charset="0"/>
              <a:buChar char="•"/>
            </a:pPr>
            <a:r>
              <a:rPr lang="en-US" sz="1050" u="sng" dirty="0">
                <a:solidFill>
                  <a:srgbClr val="003274"/>
                </a:solidFill>
              </a:rPr>
              <a:t>Sales tax</a:t>
            </a:r>
            <a:r>
              <a:rPr lang="en-US" sz="1050" dirty="0">
                <a:solidFill>
                  <a:srgbClr val="003274"/>
                </a:solidFill>
              </a:rPr>
              <a:t> revenues are up $6M or 7% higher than the prior year; a promising indicator of retail activity in the Atlanta metro area.</a:t>
            </a:r>
          </a:p>
          <a:p>
            <a:pPr marL="1085850" lvl="2" indent="-171450" algn="just">
              <a:buFont typeface="Arial" panose="020B0604020202020204" pitchFamily="34" charset="0"/>
              <a:buChar char="•"/>
            </a:pPr>
            <a:endParaRPr lang="en-US" sz="1050" dirty="0">
              <a:solidFill>
                <a:srgbClr val="003274"/>
              </a:solidFill>
              <a:cs typeface="Franklin Gothic Book"/>
            </a:endParaRPr>
          </a:p>
          <a:p>
            <a:pPr marL="1085850" lvl="2" indent="-171450" algn="just">
              <a:buFont typeface="Arial" panose="020B0604020202020204" pitchFamily="34" charset="0"/>
              <a:buChar char="•"/>
            </a:pPr>
            <a:r>
              <a:rPr lang="en-US" sz="1050" u="sng" dirty="0">
                <a:solidFill>
                  <a:srgbClr val="003274"/>
                </a:solidFill>
              </a:rPr>
              <a:t>License &amp; Permits</a:t>
            </a:r>
            <a:r>
              <a:rPr lang="en-US" sz="1050" dirty="0">
                <a:solidFill>
                  <a:srgbClr val="003274"/>
                </a:solidFill>
              </a:rPr>
              <a:t> revenues are up $9M or 10% from increased </a:t>
            </a:r>
            <a:r>
              <a:rPr lang="en-US" sz="1050" b="1" dirty="0">
                <a:solidFill>
                  <a:srgbClr val="003274"/>
                </a:solidFill>
              </a:rPr>
              <a:t>Business Licenses and building permit </a:t>
            </a:r>
            <a:r>
              <a:rPr lang="en-US" sz="1050" dirty="0">
                <a:solidFill>
                  <a:srgbClr val="003274"/>
                </a:solidFill>
              </a:rPr>
              <a:t>revenues which is an encouraging sign of consumer demand and building activity in the city limits. </a:t>
            </a:r>
          </a:p>
          <a:p>
            <a:pPr marL="1085850" lvl="2" indent="-171450" algn="just">
              <a:buFont typeface="Arial" panose="020B0604020202020204" pitchFamily="34" charset="0"/>
              <a:buChar char="•"/>
            </a:pPr>
            <a:endParaRPr lang="en-US" sz="1050" dirty="0">
              <a:solidFill>
                <a:srgbClr val="003274"/>
              </a:solidFill>
              <a:cs typeface="Franklin Gothic Book"/>
            </a:endParaRPr>
          </a:p>
          <a:p>
            <a:pPr marL="1085850" lvl="2" indent="-171450" algn="just">
              <a:buFont typeface="Arial" panose="020B0604020202020204" pitchFamily="34" charset="0"/>
              <a:buChar char="•"/>
            </a:pPr>
            <a:r>
              <a:rPr lang="en-US" sz="1050" u="sng" dirty="0">
                <a:solidFill>
                  <a:srgbClr val="003274"/>
                </a:solidFill>
              </a:rPr>
              <a:t>Hotel-Motel Tax</a:t>
            </a:r>
            <a:r>
              <a:rPr lang="en-US" sz="1050" dirty="0">
                <a:solidFill>
                  <a:srgbClr val="003274"/>
                </a:solidFill>
              </a:rPr>
              <a:t> revenues are up $3M or 23% higher than the prior year; mirroring expected increases in occupancy from tourist related activities.</a:t>
            </a:r>
          </a:p>
        </p:txBody>
      </p:sp>
    </p:spTree>
    <p:extLst>
      <p:ext uri="{BB962C8B-B14F-4D97-AF65-F5344CB8AC3E}">
        <p14:creationId xmlns:p14="http://schemas.microsoft.com/office/powerpoint/2010/main" val="158045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36A5D41-0D06-4D11-9968-876C29467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393" y="365125"/>
            <a:ext cx="9220200" cy="94615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GENERAL FUND REVENUE </a:t>
            </a:r>
            <a:r>
              <a:rPr lang="en-US" dirty="0"/>
              <a:t>BUDGET</a:t>
            </a:r>
            <a:r>
              <a:rPr lang="en-US" dirty="0">
                <a:solidFill>
                  <a:srgbClr val="FFFFFF"/>
                </a:solidFill>
              </a:rPr>
              <a:t> PROJECTION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2000" b="0" i="1" dirty="0">
                <a:solidFill>
                  <a:schemeClr val="bg1"/>
                </a:solidFill>
                <a:latin typeface="+mn-lt"/>
                <a:cs typeface="Franklin Gothic Book"/>
              </a:rPr>
              <a:t>(Q3 2019) </a:t>
            </a:r>
            <a:endParaRPr lang="en-US" sz="2000" b="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55763C5-8E5A-4338-8ABB-3C0AB0586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1D8B233-344E-4FAB-97C6-A2A6A6D295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0110180"/>
              </p:ext>
            </p:extLst>
          </p:nvPr>
        </p:nvGraphicFramePr>
        <p:xfrm>
          <a:off x="311150" y="1685925"/>
          <a:ext cx="7038975" cy="328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Worksheet" r:id="rId3" imgW="7838983" imgH="2676394" progId="Excel.Sheet.12">
                  <p:embed/>
                </p:oleObj>
              </mc:Choice>
              <mc:Fallback>
                <p:oleObj name="Worksheet" r:id="rId3" imgW="7838983" imgH="2676394" progId="Excel.Shee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41D8B233-344E-4FAB-97C6-A2A6A6D295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1150" y="1685925"/>
                        <a:ext cx="7038975" cy="328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BDC438A-04AB-4725-B1AD-CD3367F0CAF0}"/>
              </a:ext>
            </a:extLst>
          </p:cNvPr>
          <p:cNvSpPr txBox="1"/>
          <p:nvPr/>
        </p:nvSpPr>
        <p:spPr>
          <a:xfrm>
            <a:off x="7397358" y="1409476"/>
            <a:ext cx="4171060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>
              <a:solidFill>
                <a:srgbClr val="003399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3274"/>
                </a:solidFill>
                <a:latin typeface="Calibri" pitchFamily="34" charset="0"/>
              </a:rPr>
              <a:t>Overall General Fund Revenues as of Q3 2019 are projected to </a:t>
            </a:r>
            <a:r>
              <a:rPr lang="en-US" sz="1200" b="1" dirty="0">
                <a:solidFill>
                  <a:srgbClr val="003274"/>
                </a:solidFill>
                <a:latin typeface="Calibri" pitchFamily="34" charset="0"/>
              </a:rPr>
              <a:t>exceed</a:t>
            </a:r>
            <a:r>
              <a:rPr lang="en-US" sz="1200" dirty="0">
                <a:solidFill>
                  <a:srgbClr val="003274"/>
                </a:solidFill>
                <a:latin typeface="Calibri" pitchFamily="34" charset="0"/>
              </a:rPr>
              <a:t> the budget at fiscal year end by </a:t>
            </a:r>
            <a:r>
              <a:rPr lang="en-US" sz="1200" b="1" dirty="0">
                <a:solidFill>
                  <a:srgbClr val="003274"/>
                </a:solidFill>
                <a:latin typeface="Calibri" pitchFamily="34" charset="0"/>
              </a:rPr>
              <a:t>$13M or 2%.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200" b="1" dirty="0">
              <a:solidFill>
                <a:srgbClr val="003274"/>
              </a:solidFill>
              <a:latin typeface="Calibri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3274"/>
                </a:solidFill>
                <a:latin typeface="Calibri" pitchFamily="34" charset="0"/>
              </a:rPr>
              <a:t>The projected growth in overall revenues has been slowed by the </a:t>
            </a:r>
            <a:r>
              <a:rPr lang="en-US" sz="1200" b="1" dirty="0">
                <a:solidFill>
                  <a:srgbClr val="003274"/>
                </a:solidFill>
                <a:latin typeface="Calibri" pitchFamily="34" charset="0"/>
              </a:rPr>
              <a:t>unfavorable</a:t>
            </a:r>
            <a:r>
              <a:rPr lang="en-US" sz="1200" dirty="0">
                <a:solidFill>
                  <a:srgbClr val="003274"/>
                </a:solidFill>
                <a:latin typeface="Calibri" pitchFamily="34" charset="0"/>
              </a:rPr>
              <a:t> performance of certain revenue sources: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3274"/>
              </a:solidFill>
              <a:cs typeface="Franklin Gothic Book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200" u="sng" dirty="0">
                <a:solidFill>
                  <a:srgbClr val="003274"/>
                </a:solidFill>
                <a:latin typeface="Calibri" pitchFamily="34" charset="0"/>
              </a:rPr>
              <a:t>Public Utility, Alcohol Beverage &amp; Tax</a:t>
            </a:r>
            <a:r>
              <a:rPr lang="en-US" sz="1200" dirty="0">
                <a:solidFill>
                  <a:srgbClr val="003274"/>
                </a:solidFill>
                <a:latin typeface="Calibri" pitchFamily="34" charset="0"/>
              </a:rPr>
              <a:t> revenues are projected to decline from the budget primarily due to motor vehicle tax revenue which are trending downward due to phasing out of the auto tax program.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3274"/>
              </a:solidFill>
              <a:latin typeface="Calibri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200" u="sng" dirty="0">
                <a:solidFill>
                  <a:srgbClr val="003274"/>
                </a:solidFill>
                <a:latin typeface="Calibri" pitchFamily="34" charset="0"/>
              </a:rPr>
              <a:t>Charges for Services</a:t>
            </a:r>
            <a:r>
              <a:rPr lang="en-US" sz="1200" dirty="0">
                <a:solidFill>
                  <a:srgbClr val="003274"/>
                </a:solidFill>
                <a:latin typeface="Calibri" pitchFamily="34" charset="0"/>
              </a:rPr>
              <a:t> revenues are projected to decline from the budget primarily due to false alarm fine revenues which are trending downward due to improved compliance.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3274"/>
              </a:solidFill>
              <a:latin typeface="Calibri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200" u="sng" dirty="0">
                <a:solidFill>
                  <a:srgbClr val="003274"/>
                </a:solidFill>
                <a:latin typeface="Calibri" pitchFamily="34" charset="0"/>
              </a:rPr>
              <a:t>Fines, Forfeitures &amp; Penalties</a:t>
            </a:r>
            <a:r>
              <a:rPr lang="en-US" sz="1200" dirty="0">
                <a:solidFill>
                  <a:srgbClr val="003274"/>
                </a:solidFill>
                <a:latin typeface="Calibri" pitchFamily="34" charset="0"/>
              </a:rPr>
              <a:t> revenues are projected to decrease from the budget primarily due to traffic fine and school bus safety camera fine revenues which are trending downward. </a:t>
            </a:r>
          </a:p>
          <a:p>
            <a:pPr lvl="1" algn="just"/>
            <a:endParaRPr lang="en-US" sz="1000" dirty="0">
              <a:solidFill>
                <a:srgbClr val="003274"/>
              </a:solidFill>
              <a:cs typeface="Franklin Gothic Book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200" u="sng" dirty="0">
                <a:solidFill>
                  <a:srgbClr val="003274"/>
                </a:solidFill>
                <a:latin typeface="Calibri" pitchFamily="34" charset="0"/>
              </a:rPr>
              <a:t>Building, Rentals &amp; Concessions</a:t>
            </a:r>
            <a:r>
              <a:rPr lang="en-US" sz="1200" dirty="0">
                <a:solidFill>
                  <a:srgbClr val="003274"/>
                </a:solidFill>
                <a:latin typeface="Calibri" pitchFamily="34" charset="0"/>
              </a:rPr>
              <a:t> revenues are projected to decline significantly from a policy change regarding the housing of federal immigration inmates at the city jail.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003399"/>
              </a:solidFill>
            </a:endParaRPr>
          </a:p>
          <a:p>
            <a:pPr lvl="1"/>
            <a:endParaRPr lang="en-US" sz="1600" b="1" dirty="0">
              <a:solidFill>
                <a:srgbClr val="0033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3399"/>
              </a:solidFill>
            </a:endParaRPr>
          </a:p>
          <a:p>
            <a:pPr lvl="1"/>
            <a:endParaRPr lang="en-US" sz="1600" b="1" dirty="0">
              <a:solidFill>
                <a:srgbClr val="003399"/>
              </a:solidFill>
            </a:endParaRPr>
          </a:p>
          <a:p>
            <a:pPr lvl="1"/>
            <a:endParaRPr lang="en-US" sz="1600" b="1" dirty="0">
              <a:solidFill>
                <a:srgbClr val="003399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33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3399"/>
              </a:solidFill>
            </a:endParaRPr>
          </a:p>
          <a:p>
            <a:endParaRPr lang="en-US" b="1" dirty="0">
              <a:solidFill>
                <a:srgbClr val="003399"/>
              </a:solidFill>
            </a:endParaRPr>
          </a:p>
          <a:p>
            <a:pPr marL="285750" indent="-285750">
              <a:buClr>
                <a:srgbClr val="FF0000"/>
              </a:buClr>
              <a:buSzPct val="124000"/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8968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18808</TotalTime>
  <Words>1238</Words>
  <Application>Microsoft Office PowerPoint</Application>
  <PresentationFormat>Widescreen</PresentationFormat>
  <Paragraphs>246</Paragraphs>
  <Slides>18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Calibri</vt:lpstr>
      <vt:lpstr>Century</vt:lpstr>
      <vt:lpstr>Franklin Gothic Book</vt:lpstr>
      <vt:lpstr>Franklin Gothic Medium</vt:lpstr>
      <vt:lpstr>FranklinGothic-Book</vt:lpstr>
      <vt:lpstr>Wingdings</vt:lpstr>
      <vt:lpstr>Office Theme</vt:lpstr>
      <vt:lpstr>Worksheet</vt:lpstr>
      <vt:lpstr>Binary Worksheet</vt:lpstr>
      <vt:lpstr>PowerPoint Presentation</vt:lpstr>
      <vt:lpstr>AGENDA</vt:lpstr>
      <vt:lpstr>QUARTERLY FINANCIAL REPORT </vt:lpstr>
      <vt:lpstr>FY19 THIRD QUARTER FINANCIAL STATUS REPORT As of March 31, 2019</vt:lpstr>
      <vt:lpstr>GENERAL FUND FY 2019 ADOPTED BUDGET  (000’s)</vt:lpstr>
      <vt:lpstr>GOVERNMENTAL FUNDS OVERVIEW</vt:lpstr>
      <vt:lpstr>GENERAL FUND YEAR TO DATE – REVENUES VS EXPENSES  (Q3 2019)</vt:lpstr>
      <vt:lpstr>GENERAL FUND REVENUE ACTUAL TREND (Q3 2019) </vt:lpstr>
      <vt:lpstr>GENERAL FUND REVENUE BUDGET PROJECTION (Q3 2019) </vt:lpstr>
      <vt:lpstr>GENERAL FUND EXPENDITURE ACTUAL TREND (Q3 2019) </vt:lpstr>
      <vt:lpstr>GENERAL FUND EXPENDITURE BUDGET PROJECTION (Q3 2019) </vt:lpstr>
      <vt:lpstr>GENERAL FUND EXPENDITURE BUDGET PROJECTION (Q3 2019) </vt:lpstr>
      <vt:lpstr>Proprietary Funds Overview</vt:lpstr>
      <vt:lpstr>FY19 ENTERPRISE FUND Projection (000's) </vt:lpstr>
      <vt:lpstr>Debt/Investment Portfolios</vt:lpstr>
      <vt:lpstr>Debt Portfolio – Total Debt Outstanding As of March 31, 2019 (000's)</vt:lpstr>
      <vt:lpstr>Investment Portfolio As of March 31, 2019 (000's)</vt:lpstr>
      <vt:lpstr>PowerPoint Presentation</vt:lpstr>
    </vt:vector>
  </TitlesOfParts>
  <Company>wwd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 mc</dc:creator>
  <cp:lastModifiedBy>McGarity, Jessime</cp:lastModifiedBy>
  <cp:revision>1039</cp:revision>
  <cp:lastPrinted>2019-04-19T18:39:48Z</cp:lastPrinted>
  <dcterms:created xsi:type="dcterms:W3CDTF">2016-02-13T15:24:12Z</dcterms:created>
  <dcterms:modified xsi:type="dcterms:W3CDTF">2019-09-04T19:42:05Z</dcterms:modified>
</cp:coreProperties>
</file>