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27" r:id="rId2"/>
    <p:sldMasterId id="2147483839" r:id="rId3"/>
    <p:sldMasterId id="2147483851" r:id="rId4"/>
    <p:sldMasterId id="2147483863" r:id="rId5"/>
    <p:sldMasterId id="2147483875" r:id="rId6"/>
    <p:sldMasterId id="2147483887" r:id="rId7"/>
  </p:sldMasterIdLst>
  <p:notesMasterIdLst>
    <p:notesMasterId r:id="rId56"/>
  </p:notesMasterIdLst>
  <p:sldIdLst>
    <p:sldId id="323" r:id="rId8"/>
    <p:sldId id="264" r:id="rId9"/>
    <p:sldId id="312" r:id="rId10"/>
    <p:sldId id="313" r:id="rId11"/>
    <p:sldId id="257" r:id="rId12"/>
    <p:sldId id="258" r:id="rId13"/>
    <p:sldId id="295" r:id="rId14"/>
    <p:sldId id="271" r:id="rId15"/>
    <p:sldId id="272" r:id="rId16"/>
    <p:sldId id="275" r:id="rId17"/>
    <p:sldId id="273" r:id="rId18"/>
    <p:sldId id="318" r:id="rId19"/>
    <p:sldId id="276" r:id="rId20"/>
    <p:sldId id="302" r:id="rId21"/>
    <p:sldId id="303" r:id="rId22"/>
    <p:sldId id="304" r:id="rId23"/>
    <p:sldId id="306" r:id="rId24"/>
    <p:sldId id="305" r:id="rId25"/>
    <p:sldId id="307" r:id="rId26"/>
    <p:sldId id="308" r:id="rId27"/>
    <p:sldId id="296" r:id="rId28"/>
    <p:sldId id="309" r:id="rId29"/>
    <p:sldId id="310" r:id="rId30"/>
    <p:sldId id="261" r:id="rId31"/>
    <p:sldId id="263" r:id="rId32"/>
    <p:sldId id="280" r:id="rId33"/>
    <p:sldId id="277" r:id="rId34"/>
    <p:sldId id="279" r:id="rId35"/>
    <p:sldId id="268" r:id="rId36"/>
    <p:sldId id="319" r:id="rId37"/>
    <p:sldId id="316" r:id="rId38"/>
    <p:sldId id="317" r:id="rId39"/>
    <p:sldId id="311" r:id="rId40"/>
    <p:sldId id="283" r:id="rId41"/>
    <p:sldId id="266" r:id="rId42"/>
    <p:sldId id="315" r:id="rId43"/>
    <p:sldId id="285" r:id="rId44"/>
    <p:sldId id="288" r:id="rId45"/>
    <p:sldId id="286" r:id="rId46"/>
    <p:sldId id="289" r:id="rId47"/>
    <p:sldId id="290" r:id="rId48"/>
    <p:sldId id="291" r:id="rId49"/>
    <p:sldId id="325" r:id="rId50"/>
    <p:sldId id="327" r:id="rId51"/>
    <p:sldId id="329" r:id="rId52"/>
    <p:sldId id="331" r:id="rId53"/>
    <p:sldId id="333" r:id="rId54"/>
    <p:sldId id="335" r:id="rId55"/>
  </p:sldIdLst>
  <p:sldSz cx="9144000" cy="6858000" type="screen4x3"/>
  <p:notesSz cx="68580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9568" autoAdjust="0"/>
  </p:normalViewPr>
  <p:slideViewPr>
    <p:cSldViewPr snapToGrid="0" snapToObjects="1">
      <p:cViewPr varScale="1">
        <p:scale>
          <a:sx n="72" d="100"/>
          <a:sy n="72" d="100"/>
        </p:scale>
        <p:origin x="660" y="66"/>
      </p:cViewPr>
      <p:guideLst>
        <p:guide orient="horz" pos="1560"/>
        <p:guide pos="2880"/>
      </p:guideLst>
    </p:cSldViewPr>
  </p:slideViewPr>
  <p:outlineViewPr>
    <p:cViewPr>
      <p:scale>
        <a:sx n="33" d="100"/>
        <a:sy n="33" d="100"/>
      </p:scale>
      <p:origin x="0" y="2785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9" d="100"/>
          <a:sy n="69" d="100"/>
        </p:scale>
        <p:origin x="-2754" y="-102"/>
      </p:cViewPr>
      <p:guideLst>
        <p:guide orient="horz" pos="2880"/>
        <p:guide pos="2160"/>
        <p:guide orient="horz"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1"/>
            <a:ext cx="2971800" cy="463408"/>
          </a:xfrm>
          <a:prstGeom prst="rect">
            <a:avLst/>
          </a:prstGeom>
        </p:spPr>
        <p:txBody>
          <a:bodyPr vert="horz" lIns="92830" tIns="46415" rIns="92830" bIns="46415" rtlCol="0"/>
          <a:lstStyle>
            <a:lvl1pPr algn="r">
              <a:defRPr sz="1200"/>
            </a:lvl1pPr>
          </a:lstStyle>
          <a:p>
            <a:fld id="{8BF1AEAB-4106-4B8F-8EBB-613C1CB8F421}" type="datetimeFigureOut">
              <a:rPr lang="en-US" smtClean="0"/>
              <a:pPr/>
              <a:t>6/1/2024</a:t>
            </a:fld>
            <a:endParaRPr lang="en-US"/>
          </a:p>
        </p:txBody>
      </p:sp>
      <p:sp>
        <p:nvSpPr>
          <p:cNvPr id="4" name="Slide Image Placeholder 3"/>
          <p:cNvSpPr>
            <a:spLocks noGrp="1" noRot="1" noChangeAspect="1"/>
          </p:cNvSpPr>
          <p:nvPr>
            <p:ph type="sldImg" idx="2"/>
          </p:nvPr>
        </p:nvSpPr>
        <p:spPr>
          <a:xfrm>
            <a:off x="13509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44863"/>
            <a:ext cx="548640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297180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2671"/>
            <a:ext cx="2971800" cy="463407"/>
          </a:xfrm>
          <a:prstGeom prst="rect">
            <a:avLst/>
          </a:prstGeom>
        </p:spPr>
        <p:txBody>
          <a:bodyPr vert="horz" lIns="92830" tIns="46415" rIns="92830" bIns="46415" rtlCol="0" anchor="b"/>
          <a:lstStyle>
            <a:lvl1pPr algn="r">
              <a:defRPr sz="1200"/>
            </a:lvl1pPr>
          </a:lstStyle>
          <a:p>
            <a:fld id="{3253A9F2-1904-4F84-A9B3-15526A6738E9}" type="slidenum">
              <a:rPr lang="en-US" smtClean="0"/>
              <a:pPr/>
              <a:t>‹#›</a:t>
            </a:fld>
            <a:endParaRPr lang="en-US"/>
          </a:p>
        </p:txBody>
      </p:sp>
    </p:spTree>
    <p:extLst>
      <p:ext uri="{BB962C8B-B14F-4D97-AF65-F5344CB8AC3E}">
        <p14:creationId xmlns:p14="http://schemas.microsoft.com/office/powerpoint/2010/main" val="266117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1</a:t>
            </a:fld>
            <a:endParaRPr lang="en-US"/>
          </a:p>
        </p:txBody>
      </p:sp>
    </p:spTree>
    <p:extLst>
      <p:ext uri="{BB962C8B-B14F-4D97-AF65-F5344CB8AC3E}">
        <p14:creationId xmlns:p14="http://schemas.microsoft.com/office/powerpoint/2010/main" val="402817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3A9F2-1904-4F84-A9B3-15526A6738E9}" type="slidenum">
              <a:rPr lang="en-US" smtClean="0"/>
              <a:pPr/>
              <a:t>10</a:t>
            </a:fld>
            <a:endParaRPr lang="en-US"/>
          </a:p>
        </p:txBody>
      </p:sp>
    </p:spTree>
    <p:extLst>
      <p:ext uri="{BB962C8B-B14F-4D97-AF65-F5344CB8AC3E}">
        <p14:creationId xmlns:p14="http://schemas.microsoft.com/office/powerpoint/2010/main" val="214957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11</a:t>
            </a:fld>
            <a:endParaRPr lang="en-US"/>
          </a:p>
        </p:txBody>
      </p:sp>
    </p:spTree>
    <p:extLst>
      <p:ext uri="{BB962C8B-B14F-4D97-AF65-F5344CB8AC3E}">
        <p14:creationId xmlns:p14="http://schemas.microsoft.com/office/powerpoint/2010/main" val="290320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13</a:t>
            </a:fld>
            <a:endParaRPr lang="en-US"/>
          </a:p>
        </p:txBody>
      </p:sp>
    </p:spTree>
    <p:extLst>
      <p:ext uri="{BB962C8B-B14F-4D97-AF65-F5344CB8AC3E}">
        <p14:creationId xmlns:p14="http://schemas.microsoft.com/office/powerpoint/2010/main" val="446246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15</a:t>
            </a:fld>
            <a:endParaRPr lang="en-US"/>
          </a:p>
        </p:txBody>
      </p:sp>
    </p:spTree>
    <p:extLst>
      <p:ext uri="{BB962C8B-B14F-4D97-AF65-F5344CB8AC3E}">
        <p14:creationId xmlns:p14="http://schemas.microsoft.com/office/powerpoint/2010/main" val="63929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3A9F2-1904-4F84-A9B3-15526A6738E9}" type="slidenum">
              <a:rPr lang="en-US" smtClean="0"/>
              <a:pPr/>
              <a:t>21</a:t>
            </a:fld>
            <a:endParaRPr lang="en-US"/>
          </a:p>
        </p:txBody>
      </p:sp>
    </p:spTree>
    <p:extLst>
      <p:ext uri="{BB962C8B-B14F-4D97-AF65-F5344CB8AC3E}">
        <p14:creationId xmlns:p14="http://schemas.microsoft.com/office/powerpoint/2010/main" val="3729512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24</a:t>
            </a:fld>
            <a:endParaRPr lang="en-US"/>
          </a:p>
        </p:txBody>
      </p:sp>
    </p:spTree>
    <p:extLst>
      <p:ext uri="{BB962C8B-B14F-4D97-AF65-F5344CB8AC3E}">
        <p14:creationId xmlns:p14="http://schemas.microsoft.com/office/powerpoint/2010/main" val="137736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25</a:t>
            </a:fld>
            <a:endParaRPr lang="en-US"/>
          </a:p>
        </p:txBody>
      </p:sp>
    </p:spTree>
    <p:extLst>
      <p:ext uri="{BB962C8B-B14F-4D97-AF65-F5344CB8AC3E}">
        <p14:creationId xmlns:p14="http://schemas.microsoft.com/office/powerpoint/2010/main" val="56710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27</a:t>
            </a:fld>
            <a:endParaRPr lang="en-US"/>
          </a:p>
        </p:txBody>
      </p:sp>
    </p:spTree>
    <p:extLst>
      <p:ext uri="{BB962C8B-B14F-4D97-AF65-F5344CB8AC3E}">
        <p14:creationId xmlns:p14="http://schemas.microsoft.com/office/powerpoint/2010/main" val="4231356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35</a:t>
            </a:fld>
            <a:endParaRPr lang="en-US"/>
          </a:p>
        </p:txBody>
      </p:sp>
    </p:spTree>
    <p:extLst>
      <p:ext uri="{BB962C8B-B14F-4D97-AF65-F5344CB8AC3E}">
        <p14:creationId xmlns:p14="http://schemas.microsoft.com/office/powerpoint/2010/main" val="77721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37</a:t>
            </a:fld>
            <a:endParaRPr lang="en-US"/>
          </a:p>
        </p:txBody>
      </p:sp>
    </p:spTree>
    <p:extLst>
      <p:ext uri="{BB962C8B-B14F-4D97-AF65-F5344CB8AC3E}">
        <p14:creationId xmlns:p14="http://schemas.microsoft.com/office/powerpoint/2010/main" val="4080717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2</a:t>
            </a:fld>
            <a:endParaRPr lang="en-US"/>
          </a:p>
        </p:txBody>
      </p:sp>
    </p:spTree>
    <p:extLst>
      <p:ext uri="{BB962C8B-B14F-4D97-AF65-F5344CB8AC3E}">
        <p14:creationId xmlns:p14="http://schemas.microsoft.com/office/powerpoint/2010/main" val="340160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indicates</a:t>
            </a:r>
            <a:r>
              <a:rPr lang="en-US" baseline="0"/>
              <a:t> sample intake forms</a:t>
            </a:r>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40</a:t>
            </a:fld>
            <a:endParaRPr lang="en-US"/>
          </a:p>
        </p:txBody>
      </p:sp>
    </p:spTree>
    <p:extLst>
      <p:ext uri="{BB962C8B-B14F-4D97-AF65-F5344CB8AC3E}">
        <p14:creationId xmlns:p14="http://schemas.microsoft.com/office/powerpoint/2010/main" val="105616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3</a:t>
            </a:fld>
            <a:endParaRPr lang="en-US"/>
          </a:p>
        </p:txBody>
      </p:sp>
    </p:spTree>
    <p:extLst>
      <p:ext uri="{BB962C8B-B14F-4D97-AF65-F5344CB8AC3E}">
        <p14:creationId xmlns:p14="http://schemas.microsoft.com/office/powerpoint/2010/main" val="873538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4</a:t>
            </a:fld>
            <a:endParaRPr lang="en-US"/>
          </a:p>
        </p:txBody>
      </p:sp>
    </p:spTree>
    <p:extLst>
      <p:ext uri="{BB962C8B-B14F-4D97-AF65-F5344CB8AC3E}">
        <p14:creationId xmlns:p14="http://schemas.microsoft.com/office/powerpoint/2010/main" val="383148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5</a:t>
            </a:fld>
            <a:endParaRPr lang="en-US"/>
          </a:p>
        </p:txBody>
      </p:sp>
    </p:spTree>
    <p:extLst>
      <p:ext uri="{BB962C8B-B14F-4D97-AF65-F5344CB8AC3E}">
        <p14:creationId xmlns:p14="http://schemas.microsoft.com/office/powerpoint/2010/main" val="131862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6</a:t>
            </a:fld>
            <a:endParaRPr lang="en-US"/>
          </a:p>
        </p:txBody>
      </p:sp>
    </p:spTree>
    <p:extLst>
      <p:ext uri="{BB962C8B-B14F-4D97-AF65-F5344CB8AC3E}">
        <p14:creationId xmlns:p14="http://schemas.microsoft.com/office/powerpoint/2010/main" val="57521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3A9F2-1904-4F84-A9B3-15526A6738E9}" type="slidenum">
              <a:rPr lang="en-US" smtClean="0"/>
              <a:pPr/>
              <a:t>7</a:t>
            </a:fld>
            <a:endParaRPr lang="en-US"/>
          </a:p>
        </p:txBody>
      </p:sp>
    </p:spTree>
    <p:extLst>
      <p:ext uri="{BB962C8B-B14F-4D97-AF65-F5344CB8AC3E}">
        <p14:creationId xmlns:p14="http://schemas.microsoft.com/office/powerpoint/2010/main" val="161854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53A9F2-1904-4F84-A9B3-15526A6738E9}" type="slidenum">
              <a:rPr lang="en-US" smtClean="0"/>
              <a:pPr/>
              <a:t>8</a:t>
            </a:fld>
            <a:endParaRPr lang="en-US"/>
          </a:p>
        </p:txBody>
      </p:sp>
    </p:spTree>
    <p:extLst>
      <p:ext uri="{BB962C8B-B14F-4D97-AF65-F5344CB8AC3E}">
        <p14:creationId xmlns:p14="http://schemas.microsoft.com/office/powerpoint/2010/main" val="362388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53A9F2-1904-4F84-A9B3-15526A6738E9}" type="slidenum">
              <a:rPr lang="en-US" smtClean="0"/>
              <a:pPr/>
              <a:t>9</a:t>
            </a:fld>
            <a:endParaRPr lang="en-US"/>
          </a:p>
        </p:txBody>
      </p:sp>
    </p:spTree>
    <p:extLst>
      <p:ext uri="{BB962C8B-B14F-4D97-AF65-F5344CB8AC3E}">
        <p14:creationId xmlns:p14="http://schemas.microsoft.com/office/powerpoint/2010/main" val="4067027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9AF3074-F897-4825-91F9-72EC63A88C07}" type="datetime1">
              <a:rPr lang="en-US" smtClean="0"/>
              <a:pPr/>
              <a:t>6/1/2024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9CC8934-6786-4948-8725-B77C32795408}"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D909E46-34E7-4E20-9F25-7732E3C1A0CB}"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1CA10C5D-2649-4E47-9FC2-E5859F5B28F8}" type="datetime1">
              <a:rPr lang="en-US" smtClean="0"/>
              <a:pPr/>
              <a:t>6/1/2024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A8543A19-01A8-4325-BD8A-943F70E51715}" type="datetime1">
              <a:rPr lang="en-US" smtClean="0"/>
              <a:pPr/>
              <a:t>6/1/2024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C5769-8894-4EF0-9906-27F91ADCEED2}"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59CEC3-FFF9-44AB-ABFA-DEB3E0A16B85}" type="datetime1">
              <a:rPr lang="en-US" smtClean="0"/>
              <a:pPr/>
              <a:t>6/1/2024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89E3B1-8170-4BA2-A25E-3F24B7B770F9}"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A0941B-CE0B-4031-9556-998EBB165AF1}"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0B028D5-C7BC-497B-9BDF-3EEFF81F16BA}" type="datetime1">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894C9FA-2C23-475A-83D5-67163B55C975}" type="datetime1">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697241EE-B4B9-4656-9AED-22B017A61649}" type="datetime1">
              <a:rPr lang="en-US" smtClean="0"/>
              <a:pPr/>
              <a:t>6/1/2024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8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2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14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673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234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608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343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153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953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76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994E0D86-27C4-43C6-AA3A-CDF8348E4947}" type="datetime1">
              <a:rPr lang="en-US" smtClean="0"/>
              <a:pPr/>
              <a:t>6/1/2024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E87783BB-54EB-5944-95AE-CB20B74C780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527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270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60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928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67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062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67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499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192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07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2E9125FD-28FF-498B-8819-81FA65D75A6C}" type="datetime1">
              <a:rPr lang="en-US" smtClean="0"/>
              <a:pPr/>
              <a:t>6/1/2024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E87783BB-54EB-5944-95AE-CB20B74C780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789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178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022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657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498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14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2335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057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635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6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92F8353C-FA48-4F27-8BC7-3F3C594BDC21}" type="datetime1">
              <a:rPr lang="en-US" smtClean="0"/>
              <a:pPr/>
              <a:t>6/1/2024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843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80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85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5956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085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3287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0440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1271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234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55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E87783BB-54EB-5944-95AE-CB20B74C780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6109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9396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4579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897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626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2242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9854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4112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6276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77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B0425C2-FCDE-43A4-8CE5-2068E60B25DA}"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78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7739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040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043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7476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6945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2282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4303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729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09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2C5BD12-44D5-48FD-8B20-89F8A01A3000}" type="datetime1">
              <a:rPr lang="en-US" smtClean="0"/>
              <a:pPr/>
              <a:t>6/1/2024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783BB-54EB-5944-95AE-CB20B74C7808}"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532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6790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75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649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848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AFE8A-6263-4FD5-9DA7-902C0111F46C}" type="datetimeFigureOut">
              <a:rPr lang="en-US" smtClean="0">
                <a:solidFill>
                  <a:prstClr val="black">
                    <a:tint val="75000"/>
                  </a:prstClr>
                </a:solidFill>
              </a:rPr>
              <a:pPr/>
              <a:t>6/1/2024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CB9071-7AFB-40AB-B360-DE2D24D26E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70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758C9AE-FD7A-422C-BBF6-E63C12DF2ECB}" type="datetime1">
              <a:rPr lang="en-US" smtClean="0"/>
              <a:pPr/>
              <a:t>6/1/2024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83BB-54EB-5944-95AE-CB20B74C780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jp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jp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1.jp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358CE450-AACB-49BE-9501-142B9A5158AD}" type="datetime1">
              <a:rPr lang="en-US" smtClean="0"/>
              <a:pPr/>
              <a:t>6/1/2024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E87783BB-54EB-5944-95AE-CB20B74C78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Lst>
  <p:hf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785918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1274240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8315444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33336422"/>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4803076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38000" b="-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53AFE8A-6263-4FD5-9DA7-902C0111F46C}" type="datetimeFigureOut">
              <a:rPr lang="en-US" smtClean="0">
                <a:solidFill>
                  <a:prstClr val="black">
                    <a:tint val="75000"/>
                  </a:prstClr>
                </a:solidFill>
              </a:rPr>
              <a:pPr defTabSz="914400"/>
              <a:t>6/1/2024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CB9071-7AFB-40AB-B360-DE2D24D26EB8}"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1139155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4128247"/>
            <a:ext cx="5458968" cy="1367504"/>
          </a:xfrm>
        </p:spPr>
        <p:txBody>
          <a:bodyPr>
            <a:normAutofit fontScale="90000"/>
          </a:bodyPr>
          <a:lstStyle/>
          <a:p>
            <a:r>
              <a:rPr lang="en-US" dirty="0"/>
              <a:t>	LGBTQ 101 for 	Housing Shelters</a:t>
            </a:r>
          </a:p>
        </p:txBody>
      </p:sp>
      <p:sp>
        <p:nvSpPr>
          <p:cNvPr id="3" name="Subtitle 2"/>
          <p:cNvSpPr>
            <a:spLocks noGrp="1"/>
          </p:cNvSpPr>
          <p:nvPr>
            <p:ph type="subTitle" idx="1"/>
          </p:nvPr>
        </p:nvSpPr>
        <p:spPr>
          <a:xfrm>
            <a:off x="3200400" y="5588358"/>
            <a:ext cx="5458968" cy="767991"/>
          </a:xfrm>
        </p:spPr>
        <p:txBody>
          <a:bodyPr>
            <a:normAutofit fontScale="92500" lnSpcReduction="10000"/>
          </a:bodyPr>
          <a:lstStyle/>
          <a:p>
            <a:r>
              <a:rPr lang="en-US" dirty="0">
                <a:solidFill>
                  <a:schemeClr val="tx1"/>
                </a:solidFill>
              </a:rPr>
              <a:t>	City of Atlanta</a:t>
            </a:r>
          </a:p>
          <a:p>
            <a:r>
              <a:rPr lang="en-US" b="1" dirty="0">
                <a:solidFill>
                  <a:schemeClr val="tx1"/>
                </a:solidFill>
              </a:rPr>
              <a:t>	S</a:t>
            </a:r>
            <a:r>
              <a:rPr lang="en-US" dirty="0">
                <a:solidFill>
                  <a:schemeClr val="tx1"/>
                </a:solidFill>
              </a:rPr>
              <a:t>helter </a:t>
            </a:r>
            <a:r>
              <a:rPr lang="en-US" b="1" dirty="0">
                <a:solidFill>
                  <a:schemeClr val="tx1"/>
                </a:solidFill>
              </a:rPr>
              <a:t>L</a:t>
            </a:r>
            <a:r>
              <a:rPr lang="en-US" dirty="0">
                <a:solidFill>
                  <a:schemeClr val="tx1"/>
                </a:solidFill>
              </a:rPr>
              <a:t>GBTQI </a:t>
            </a:r>
            <a:r>
              <a:rPr lang="en-US" b="1" dirty="0">
                <a:solidFill>
                  <a:schemeClr val="tx1"/>
                </a:solidFill>
              </a:rPr>
              <a:t>E</a:t>
            </a:r>
            <a:r>
              <a:rPr lang="en-US" dirty="0">
                <a:solidFill>
                  <a:schemeClr val="tx1"/>
                </a:solidFill>
              </a:rPr>
              <a:t>quality </a:t>
            </a:r>
            <a:r>
              <a:rPr lang="en-US" b="1" dirty="0">
                <a:solidFill>
                  <a:schemeClr val="tx1"/>
                </a:solidFill>
              </a:rPr>
              <a:t>E</a:t>
            </a:r>
            <a:r>
              <a:rPr lang="en-US" dirty="0">
                <a:solidFill>
                  <a:schemeClr val="tx1"/>
                </a:solidFill>
              </a:rPr>
              <a:t>ducation </a:t>
            </a:r>
            <a:r>
              <a:rPr lang="en-US" b="1" dirty="0">
                <a:solidFill>
                  <a:schemeClr val="tx1"/>
                </a:solidFill>
              </a:rPr>
              <a:t>P</a:t>
            </a:r>
            <a:r>
              <a:rPr lang="en-US" dirty="0">
                <a:solidFill>
                  <a:schemeClr val="tx1"/>
                </a:solidFill>
              </a:rPr>
              <a:t>roject</a:t>
            </a:r>
          </a:p>
          <a:p>
            <a:r>
              <a:rPr lang="en-US" dirty="0">
                <a:solidFill>
                  <a:schemeClr val="tx1"/>
                </a:solidFill>
              </a:rPr>
              <a:t>	January 2016</a:t>
            </a:r>
          </a:p>
          <a:p>
            <a:endParaRPr lang="en-US" dirty="0"/>
          </a:p>
        </p:txBody>
      </p:sp>
      <p:sp>
        <p:nvSpPr>
          <p:cNvPr id="4" name="Slide Number Placeholder 3"/>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a:t>
            </a:fld>
            <a:endParaRPr kumimoji="0" lang="en-US" dirty="0">
              <a:solidFill>
                <a:schemeClr val="accent3">
                  <a:shade val="75000"/>
                </a:schemeClr>
              </a:solidFill>
            </a:endParaRPr>
          </a:p>
        </p:txBody>
      </p:sp>
      <p:sp>
        <p:nvSpPr>
          <p:cNvPr id="8" name="TextBox 7"/>
          <p:cNvSpPr txBox="1"/>
          <p:nvPr/>
        </p:nvSpPr>
        <p:spPr>
          <a:xfrm rot="10800000" flipV="1">
            <a:off x="353291" y="4115912"/>
            <a:ext cx="2847109" cy="2462213"/>
          </a:xfrm>
          <a:prstGeom prst="rect">
            <a:avLst/>
          </a:prstGeom>
          <a:noFill/>
        </p:spPr>
        <p:txBody>
          <a:bodyPr wrap="square" rtlCol="0">
            <a:spAutoFit/>
          </a:bodyPr>
          <a:lstStyle/>
          <a:p>
            <a:pPr algn="just"/>
            <a:r>
              <a:rPr lang="en-US" sz="1100" dirty="0"/>
              <a:t>The City of Atlanta thanks the following individuals for their invaluable contributions to this training manual: </a:t>
            </a:r>
            <a:r>
              <a:rPr lang="en-US" sz="1100" dirty="0" err="1"/>
              <a:t>Micky</a:t>
            </a:r>
            <a:r>
              <a:rPr lang="en-US" sz="1100" dirty="0"/>
              <a:t> Bradford; Emily Halden Brown; Linda Ellis; Simaya </a:t>
            </a:r>
            <a:r>
              <a:rPr lang="en-US" sz="1100" dirty="0" err="1"/>
              <a:t>Fogle</a:t>
            </a:r>
            <a:r>
              <a:rPr lang="en-US" sz="1100" dirty="0"/>
              <a:t>; Chanel Haley; Eric King; David McCord; Tracey Scott; Robin Joy Shahar; Brian Sharp; and Cindy Simpson. </a:t>
            </a:r>
          </a:p>
          <a:p>
            <a:pPr algn="just"/>
            <a:endParaRPr lang="en-US" sz="1100" dirty="0"/>
          </a:p>
          <a:p>
            <a:pPr algn="just"/>
            <a:r>
              <a:rPr lang="en-US" sz="1100" dirty="0"/>
              <a:t>The City also thanks the Atlanta Human Relations Commission and Georgia Equality for transforming this manual into a training, and presenting it to emergency shelters across the City.  </a:t>
            </a:r>
          </a:p>
        </p:txBody>
      </p:sp>
      <p:sp>
        <p:nvSpPr>
          <p:cNvPr id="5" name="TextBox 4"/>
          <p:cNvSpPr txBox="1"/>
          <p:nvPr/>
        </p:nvSpPr>
        <p:spPr>
          <a:xfrm>
            <a:off x="4074787" y="6403516"/>
            <a:ext cx="4181707" cy="253916"/>
          </a:xfrm>
          <a:prstGeom prst="rect">
            <a:avLst/>
          </a:prstGeom>
          <a:noFill/>
        </p:spPr>
        <p:txBody>
          <a:bodyPr wrap="square" rtlCol="0">
            <a:spAutoFit/>
          </a:bodyPr>
          <a:lstStyle/>
          <a:p>
            <a:r>
              <a:rPr lang="en-US" sz="1050" dirty="0"/>
              <a:t> © 2016 City of Atlanta. All Rights Reserved.</a:t>
            </a:r>
          </a:p>
        </p:txBody>
      </p:sp>
    </p:spTree>
    <p:extLst>
      <p:ext uri="{BB962C8B-B14F-4D97-AF65-F5344CB8AC3E}">
        <p14:creationId xmlns:p14="http://schemas.microsoft.com/office/powerpoint/2010/main" val="188091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 Assigned at Birth</a:t>
            </a:r>
          </a:p>
        </p:txBody>
      </p:sp>
      <p:sp>
        <p:nvSpPr>
          <p:cNvPr id="3" name="Content Placeholder 2"/>
          <p:cNvSpPr>
            <a:spLocks noGrp="1"/>
          </p:cNvSpPr>
          <p:nvPr>
            <p:ph idx="1"/>
          </p:nvPr>
        </p:nvSpPr>
        <p:spPr/>
        <p:txBody>
          <a:bodyPr>
            <a:normAutofit/>
          </a:bodyPr>
          <a:lstStyle/>
          <a:p>
            <a:r>
              <a:rPr lang="en-US" b="1" dirty="0">
                <a:solidFill>
                  <a:schemeClr val="tx1"/>
                </a:solidFill>
              </a:rPr>
              <a:t>Male:</a:t>
            </a:r>
            <a:r>
              <a:rPr lang="en-US" dirty="0">
                <a:solidFill>
                  <a:schemeClr val="tx1"/>
                </a:solidFill>
              </a:rPr>
              <a:t> Typically assigned when male sex organs are present at birth</a:t>
            </a:r>
          </a:p>
          <a:p>
            <a:r>
              <a:rPr lang="en-US" b="1" dirty="0">
                <a:solidFill>
                  <a:schemeClr val="tx1"/>
                </a:solidFill>
              </a:rPr>
              <a:t>Female:</a:t>
            </a:r>
            <a:r>
              <a:rPr lang="en-US" dirty="0">
                <a:solidFill>
                  <a:schemeClr val="tx1"/>
                </a:solidFill>
              </a:rPr>
              <a:t> Typically assigned when female sex organs are present at birth</a:t>
            </a:r>
          </a:p>
          <a:p>
            <a:r>
              <a:rPr lang="en-US" b="1" dirty="0">
                <a:solidFill>
                  <a:schemeClr val="tx1"/>
                </a:solidFill>
              </a:rPr>
              <a:t>Intersex:</a:t>
            </a:r>
            <a:r>
              <a:rPr lang="en-US" dirty="0">
                <a:solidFill>
                  <a:schemeClr val="tx1"/>
                </a:solidFill>
              </a:rPr>
              <a:t> A physical condition in which a person is born with a reproductive and sexual anatomy that doesn’t fit the traditional definitions of female or male. For example, a person may be born with genitalia that appear female, and with mostly male-typical anatomy on the inside. </a:t>
            </a:r>
          </a:p>
        </p:txBody>
      </p:sp>
      <p:sp>
        <p:nvSpPr>
          <p:cNvPr id="4" name="Slide Number Placeholder 3"/>
          <p:cNvSpPr>
            <a:spLocks noGrp="1"/>
          </p:cNvSpPr>
          <p:nvPr>
            <p:ph type="sldNum" sz="quarter" idx="12"/>
          </p:nvPr>
        </p:nvSpPr>
        <p:spPr/>
        <p:txBody>
          <a:bodyPr/>
          <a:lstStyle/>
          <a:p>
            <a:fld id="{E87783BB-54EB-5944-95AE-CB20B74C7808}" type="slidenum">
              <a:rPr lang="en-US" smtClean="0"/>
              <a:pPr/>
              <a:t>10</a:t>
            </a:fld>
            <a:endParaRPr lang="en-US"/>
          </a:p>
        </p:txBody>
      </p:sp>
    </p:spTree>
    <p:extLst>
      <p:ext uri="{BB962C8B-B14F-4D97-AF65-F5344CB8AC3E}">
        <p14:creationId xmlns:p14="http://schemas.microsoft.com/office/powerpoint/2010/main" val="391812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14192"/>
            <a:ext cx="6508377" cy="1143000"/>
          </a:xfrm>
        </p:spPr>
        <p:txBody>
          <a:bodyPr/>
          <a:lstStyle/>
          <a:p>
            <a:r>
              <a:rPr lang="en-US" dirty="0"/>
              <a:t>Gender Identities</a:t>
            </a:r>
          </a:p>
        </p:txBody>
      </p:sp>
      <p:sp>
        <p:nvSpPr>
          <p:cNvPr id="3" name="Content Placeholder 2"/>
          <p:cNvSpPr>
            <a:spLocks noGrp="1"/>
          </p:cNvSpPr>
          <p:nvPr>
            <p:ph idx="1"/>
          </p:nvPr>
        </p:nvSpPr>
        <p:spPr>
          <a:xfrm>
            <a:off x="457199" y="1959280"/>
            <a:ext cx="8011887" cy="4495800"/>
          </a:xfrm>
        </p:spPr>
        <p:txBody>
          <a:bodyPr>
            <a:normAutofit fontScale="92500" lnSpcReduction="10000"/>
          </a:bodyPr>
          <a:lstStyle/>
          <a:p>
            <a:pPr marL="228600" lvl="1" indent="0">
              <a:buNone/>
            </a:pPr>
            <a:r>
              <a:rPr lang="en-US" b="1" dirty="0">
                <a:solidFill>
                  <a:schemeClr val="tx1"/>
                </a:solidFill>
              </a:rPr>
              <a:t>Cisgender:</a:t>
            </a:r>
            <a:r>
              <a:rPr lang="en-US" dirty="0">
                <a:solidFill>
                  <a:schemeClr val="tx1"/>
                </a:solidFill>
              </a:rPr>
              <a:t> A person whose gender identity matches the sex they were assigned at birth</a:t>
            </a:r>
          </a:p>
          <a:p>
            <a:pPr marL="228600" lvl="1" indent="0">
              <a:buNone/>
            </a:pPr>
            <a:r>
              <a:rPr lang="en-US" b="1" dirty="0">
                <a:solidFill>
                  <a:schemeClr val="tx1"/>
                </a:solidFill>
              </a:rPr>
              <a:t>Transgender:</a:t>
            </a:r>
            <a:r>
              <a:rPr lang="en-US" dirty="0">
                <a:solidFill>
                  <a:schemeClr val="tx1"/>
                </a:solidFill>
              </a:rPr>
              <a:t> A person whose gender identity and sex assigned at birth are different</a:t>
            </a:r>
          </a:p>
          <a:p>
            <a:pPr lvl="2"/>
            <a:r>
              <a:rPr lang="en-US" b="1" i="1" dirty="0">
                <a:solidFill>
                  <a:schemeClr val="tx1"/>
                </a:solidFill>
              </a:rPr>
              <a:t>Transgender Woman or Trans Woman</a:t>
            </a:r>
            <a:r>
              <a:rPr lang="en-US" dirty="0">
                <a:solidFill>
                  <a:schemeClr val="tx1"/>
                </a:solidFill>
              </a:rPr>
              <a:t>: A woman who was assigned male sex at birth, also referred to as Male-to-Female (MTF) Transgender</a:t>
            </a:r>
          </a:p>
          <a:p>
            <a:pPr lvl="2"/>
            <a:r>
              <a:rPr lang="en-US" b="1" i="1" dirty="0">
                <a:solidFill>
                  <a:schemeClr val="tx1"/>
                </a:solidFill>
              </a:rPr>
              <a:t>Transgender Man or Trans Man</a:t>
            </a:r>
            <a:r>
              <a:rPr lang="en-US" dirty="0">
                <a:solidFill>
                  <a:schemeClr val="tx1"/>
                </a:solidFill>
              </a:rPr>
              <a:t>: A man who was assigned female sex at birth, also referred to as Female-to-Male (FTM) Transgender</a:t>
            </a:r>
          </a:p>
          <a:p>
            <a:pPr marL="228600" lvl="1" indent="0">
              <a:buNone/>
            </a:pPr>
            <a:r>
              <a:rPr lang="en-US" b="1" dirty="0">
                <a:solidFill>
                  <a:schemeClr val="tx1"/>
                </a:solidFill>
              </a:rPr>
              <a:t>Transition:</a:t>
            </a:r>
            <a:r>
              <a:rPr lang="en-US" dirty="0">
                <a:solidFill>
                  <a:schemeClr val="tx1"/>
                </a:solidFill>
              </a:rPr>
              <a:t> The process of changing gender expression to match gender identity </a:t>
            </a:r>
          </a:p>
          <a:p>
            <a:pPr lvl="2"/>
            <a:r>
              <a:rPr lang="en-US" dirty="0">
                <a:solidFill>
                  <a:schemeClr val="tx1"/>
                </a:solidFill>
              </a:rPr>
              <a:t>Transition may include changes in dress, speech, name, grooming and body/physical characteristics  </a:t>
            </a:r>
          </a:p>
          <a:p>
            <a:pPr lvl="2"/>
            <a:r>
              <a:rPr lang="en-US" dirty="0">
                <a:solidFill>
                  <a:schemeClr val="tx1"/>
                </a:solidFill>
              </a:rPr>
              <a:t>An individual's transition process may take years </a:t>
            </a:r>
          </a:p>
          <a:p>
            <a:pPr lvl="2"/>
            <a:r>
              <a:rPr lang="en-US" dirty="0">
                <a:solidFill>
                  <a:schemeClr val="tx1"/>
                </a:solidFill>
              </a:rPr>
              <a:t>An individual's transition process does not necessarily include surgery </a:t>
            </a:r>
          </a:p>
          <a:p>
            <a:pPr marL="457200" lvl="2" indent="0">
              <a:buNone/>
            </a:pPr>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11</a:t>
            </a:fld>
            <a:endParaRPr lang="en-US"/>
          </a:p>
        </p:txBody>
      </p:sp>
    </p:spTree>
    <p:extLst>
      <p:ext uri="{BB962C8B-B14F-4D97-AF65-F5344CB8AC3E}">
        <p14:creationId xmlns:p14="http://schemas.microsoft.com/office/powerpoint/2010/main" val="2243567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Gender Identity Continued</a:t>
            </a:r>
          </a:p>
        </p:txBody>
      </p:sp>
      <p:sp>
        <p:nvSpPr>
          <p:cNvPr id="3" name="Content Placeholder 2"/>
          <p:cNvSpPr>
            <a:spLocks noGrp="1"/>
          </p:cNvSpPr>
          <p:nvPr>
            <p:ph idx="1"/>
          </p:nvPr>
        </p:nvSpPr>
        <p:spPr/>
        <p:txBody>
          <a:bodyPr>
            <a:normAutofit fontScale="77500" lnSpcReduction="20000"/>
          </a:bodyPr>
          <a:lstStyle/>
          <a:p>
            <a:pPr marL="0" lvl="2" indent="0">
              <a:buNone/>
            </a:pPr>
            <a:r>
              <a:rPr lang="en-US" b="1" dirty="0">
                <a:solidFill>
                  <a:schemeClr val="tx1"/>
                </a:solidFill>
              </a:rPr>
              <a:t>Genderqueer: </a:t>
            </a:r>
            <a:r>
              <a:rPr lang="en-US" dirty="0">
                <a:solidFill>
                  <a:schemeClr val="tx1"/>
                </a:solidFill>
              </a:rPr>
              <a:t>An umbrella term describing an individual whose </a:t>
            </a:r>
            <a:r>
              <a:rPr lang="en-US" u="sng" dirty="0">
                <a:solidFill>
                  <a:schemeClr val="tx1"/>
                </a:solidFill>
              </a:rPr>
              <a:t>gender does not fit within the male-female spectrum</a:t>
            </a:r>
          </a:p>
          <a:p>
            <a:pPr marL="285750" lvl="2" indent="-285750"/>
            <a:r>
              <a:rPr lang="en-US" dirty="0">
                <a:solidFill>
                  <a:schemeClr val="tx1"/>
                </a:solidFill>
              </a:rPr>
              <a:t>Genderqueer individuals do not identify as male or female</a:t>
            </a:r>
          </a:p>
          <a:p>
            <a:pPr marL="285750" lvl="2" indent="-285750"/>
            <a:r>
              <a:rPr lang="en-US" dirty="0">
                <a:solidFill>
                  <a:schemeClr val="tx1"/>
                </a:solidFill>
              </a:rPr>
              <a:t>Genderqueer is different from transgender</a:t>
            </a:r>
          </a:p>
          <a:p>
            <a:pPr marL="0" indent="0">
              <a:buNone/>
            </a:pPr>
            <a:r>
              <a:rPr lang="en-US" sz="1600" b="1" dirty="0">
                <a:solidFill>
                  <a:schemeClr val="tx1"/>
                </a:solidFill>
              </a:rPr>
              <a:t>Gender Nonconforming:  </a:t>
            </a:r>
            <a:r>
              <a:rPr lang="en-US" sz="1600" dirty="0">
                <a:solidFill>
                  <a:schemeClr val="tx1"/>
                </a:solidFill>
              </a:rPr>
              <a:t> A description or identity meaning that an individual’s gender expression (how they appear) is </a:t>
            </a:r>
            <a:r>
              <a:rPr lang="en-US" sz="1600" u="sng" dirty="0">
                <a:solidFill>
                  <a:schemeClr val="tx1"/>
                </a:solidFill>
              </a:rPr>
              <a:t>different from the stereotyped expectations </a:t>
            </a:r>
            <a:r>
              <a:rPr lang="en-US" sz="1600" dirty="0">
                <a:solidFill>
                  <a:schemeClr val="tx1"/>
                </a:solidFill>
              </a:rPr>
              <a:t>of how the individual should look or act based upon the individual’s sex assigned at birth </a:t>
            </a:r>
          </a:p>
          <a:p>
            <a:pPr>
              <a:spcBef>
                <a:spcPts val="600"/>
              </a:spcBef>
            </a:pPr>
            <a:r>
              <a:rPr lang="en-US" sz="1600" dirty="0">
                <a:solidFill>
                  <a:schemeClr val="tx1"/>
                </a:solidFill>
              </a:rPr>
              <a:t>Not everyone whose appearance or behavior is gender nonconforming will identify as genderqueer</a:t>
            </a:r>
            <a:endParaRPr lang="en-US" sz="1600" b="1" dirty="0">
              <a:solidFill>
                <a:schemeClr val="tx1"/>
              </a:solidFill>
            </a:endParaRPr>
          </a:p>
          <a:p>
            <a:pPr>
              <a:spcBef>
                <a:spcPts val="600"/>
              </a:spcBef>
            </a:pPr>
            <a:r>
              <a:rPr lang="en-US" sz="1600" dirty="0">
                <a:solidFill>
                  <a:schemeClr val="tx1"/>
                </a:solidFill>
              </a:rPr>
              <a:t>Not everyone whose appearance or behavior is gender nonconforming will identify as transgender</a:t>
            </a:r>
          </a:p>
          <a:p>
            <a:pPr marL="0" indent="0">
              <a:buNone/>
            </a:pPr>
            <a:r>
              <a:rPr lang="en-US" sz="1600" b="1" dirty="0">
                <a:solidFill>
                  <a:schemeClr val="tx1"/>
                </a:solidFill>
              </a:rPr>
              <a:t>Intersex:  </a:t>
            </a:r>
            <a:r>
              <a:rPr lang="en-US" sz="1600" dirty="0">
                <a:solidFill>
                  <a:schemeClr val="tx1"/>
                </a:solidFill>
              </a:rPr>
              <a:t>A general term used to describe a variety of conditions in which a person is </a:t>
            </a:r>
            <a:r>
              <a:rPr lang="en-US" sz="1600" u="sng" dirty="0">
                <a:solidFill>
                  <a:schemeClr val="tx1"/>
                </a:solidFill>
              </a:rPr>
              <a:t>born with a variation in sex characteristics</a:t>
            </a:r>
            <a:r>
              <a:rPr lang="en-US" sz="1600" dirty="0">
                <a:solidFill>
                  <a:schemeClr val="tx1"/>
                </a:solidFill>
              </a:rPr>
              <a:t>, including chromosomes, reproductive anatomy and/or or genitals, and therefore cannot  be distinctly identified as male or female. </a:t>
            </a:r>
          </a:p>
          <a:p>
            <a:pPr>
              <a:spcBef>
                <a:spcPts val="600"/>
              </a:spcBef>
            </a:pPr>
            <a:r>
              <a:rPr lang="en-US" sz="1600" dirty="0">
                <a:solidFill>
                  <a:schemeClr val="tx1"/>
                </a:solidFill>
              </a:rPr>
              <a:t>Example: a person may be born with genitalia that appear female, but with internal anatomy that is predominantly male </a:t>
            </a:r>
          </a:p>
          <a:p>
            <a:pPr>
              <a:spcBef>
                <a:spcPts val="600"/>
              </a:spcBef>
            </a:pPr>
            <a:r>
              <a:rPr lang="en-US" sz="1600" dirty="0">
                <a:solidFill>
                  <a:schemeClr val="tx1"/>
                </a:solidFill>
              </a:rPr>
              <a:t>Being intersex is different from being transgender</a:t>
            </a:r>
          </a:p>
          <a:p>
            <a:pPr marL="0" indent="0">
              <a:buNone/>
            </a:pPr>
            <a:endParaRPr lang="en-US" sz="1600"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12</a:t>
            </a:fld>
            <a:endParaRPr lang="en-US"/>
          </a:p>
        </p:txBody>
      </p:sp>
    </p:spTree>
    <p:extLst>
      <p:ext uri="{BB962C8B-B14F-4D97-AF65-F5344CB8AC3E}">
        <p14:creationId xmlns:p14="http://schemas.microsoft.com/office/powerpoint/2010/main" val="154756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9486"/>
            <a:ext cx="6508377" cy="1143000"/>
          </a:xfrm>
        </p:spPr>
        <p:txBody>
          <a:bodyPr/>
          <a:lstStyle/>
          <a:p>
            <a:r>
              <a:rPr lang="en-US" dirty="0"/>
              <a:t>Gender Bread Person!</a:t>
            </a:r>
          </a:p>
        </p:txBody>
      </p:sp>
      <p:sp>
        <p:nvSpPr>
          <p:cNvPr id="3" name="Slide Number Placeholder 2"/>
          <p:cNvSpPr>
            <a:spLocks noGrp="1"/>
          </p:cNvSpPr>
          <p:nvPr>
            <p:ph type="sldNum" sz="quarter" idx="12"/>
          </p:nvPr>
        </p:nvSpPr>
        <p:spPr/>
        <p:txBody>
          <a:bodyPr/>
          <a:lstStyle/>
          <a:p>
            <a:fld id="{E87783BB-54EB-5944-95AE-CB20B74C7808}" type="slidenum">
              <a:rPr lang="en-US" smtClean="0"/>
              <a:pPr/>
              <a:t>13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9" y="1941534"/>
            <a:ext cx="8620125" cy="4916466"/>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05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4800" dirty="0"/>
              <a:t>Walking the Walk:</a:t>
            </a:r>
          </a:p>
        </p:txBody>
      </p:sp>
      <p:sp>
        <p:nvSpPr>
          <p:cNvPr id="3" name="Content Placeholder 2"/>
          <p:cNvSpPr>
            <a:spLocks noGrp="1"/>
          </p:cNvSpPr>
          <p:nvPr>
            <p:ph idx="1"/>
          </p:nvPr>
        </p:nvSpPr>
        <p:spPr/>
        <p:txBody>
          <a:bodyPr>
            <a:normAutofit/>
          </a:bodyPr>
          <a:lstStyle/>
          <a:p>
            <a:pPr algn="r">
              <a:buNone/>
            </a:pPr>
            <a:endParaRPr lang="en-US" sz="4800" dirty="0">
              <a:solidFill>
                <a:schemeClr val="bg1">
                  <a:lumMod val="50000"/>
                </a:schemeClr>
              </a:solidFill>
            </a:endParaRPr>
          </a:p>
          <a:p>
            <a:pPr algn="r">
              <a:buNone/>
            </a:pPr>
            <a:r>
              <a:rPr lang="en-US" sz="4800" dirty="0">
                <a:solidFill>
                  <a:schemeClr val="bg1">
                    <a:lumMod val="50000"/>
                  </a:schemeClr>
                </a:solidFill>
              </a:rPr>
              <a:t>How to be Affirming and Inclusive</a:t>
            </a:r>
            <a:endParaRPr lang="en-US" sz="4800"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Honor Gender Identity </a:t>
            </a:r>
          </a:p>
        </p:txBody>
      </p:sp>
      <p:sp>
        <p:nvSpPr>
          <p:cNvPr id="3" name="Content Placeholder 2"/>
          <p:cNvSpPr>
            <a:spLocks noGrp="1"/>
          </p:cNvSpPr>
          <p:nvPr>
            <p:ph idx="1"/>
          </p:nvPr>
        </p:nvSpPr>
        <p:spPr>
          <a:xfrm>
            <a:off x="457198" y="2209800"/>
            <a:ext cx="8108578" cy="3916363"/>
          </a:xfrm>
        </p:spPr>
        <p:txBody>
          <a:bodyPr>
            <a:normAutofit fontScale="85000" lnSpcReduction="20000"/>
          </a:bodyPr>
          <a:lstStyle/>
          <a:p>
            <a:pPr>
              <a:lnSpc>
                <a:spcPct val="150000"/>
              </a:lnSpc>
              <a:buNone/>
            </a:pPr>
            <a:r>
              <a:rPr lang="en-US" sz="2100" b="1" u="sng" dirty="0">
                <a:solidFill>
                  <a:schemeClr val="tx1"/>
                </a:solidFill>
              </a:rPr>
              <a:t>Gender Identity Non-Discrimination Rules</a:t>
            </a:r>
            <a:r>
              <a:rPr lang="en-US" sz="2100" b="1" dirty="0">
                <a:solidFill>
                  <a:schemeClr val="tx1"/>
                </a:solidFill>
              </a:rPr>
              <a:t>: </a:t>
            </a:r>
            <a:r>
              <a:rPr lang="en-US" dirty="0"/>
              <a:t>	</a:t>
            </a:r>
          </a:p>
          <a:p>
            <a:pPr>
              <a:spcAft>
                <a:spcPts val="1000"/>
              </a:spcAft>
            </a:pPr>
            <a:r>
              <a:rPr lang="en-US" dirty="0">
                <a:solidFill>
                  <a:schemeClr val="tx1"/>
                </a:solidFill>
              </a:rPr>
              <a:t>For shelter policies and decisions which treat female clients differently from male clients: </a:t>
            </a:r>
          </a:p>
          <a:p>
            <a:pPr lvl="1">
              <a:spcBef>
                <a:spcPts val="0"/>
              </a:spcBef>
              <a:spcAft>
                <a:spcPts val="1000"/>
              </a:spcAft>
            </a:pPr>
            <a:r>
              <a:rPr lang="en-US" dirty="0">
                <a:solidFill>
                  <a:schemeClr val="tx1"/>
                </a:solidFill>
              </a:rPr>
              <a:t>Transgender and intersex individuals must be treated in a manner appropriate to the individual’s gender identity, which may be different from the sex that the individual was assigned at birth</a:t>
            </a:r>
          </a:p>
          <a:p>
            <a:pPr lvl="1">
              <a:spcBef>
                <a:spcPts val="0"/>
              </a:spcBef>
              <a:spcAft>
                <a:spcPts val="1000"/>
              </a:spcAft>
            </a:pPr>
            <a:r>
              <a:rPr lang="en-US" dirty="0">
                <a:solidFill>
                  <a:schemeClr val="tx1"/>
                </a:solidFill>
              </a:rPr>
              <a:t>Single-sex shelters cannot deny access to a  potential client whose gender identity qualifies for the shelter, even if the potential client’s ID shows that their sex is different from their gender identity (HUD  Equal Access Rule, Notice CPD-15-02 of February 20, 2015)</a:t>
            </a:r>
          </a:p>
          <a:p>
            <a:pPr lvl="0">
              <a:spcBef>
                <a:spcPts val="0"/>
              </a:spcBef>
              <a:spcAft>
                <a:spcPts val="1000"/>
              </a:spcAft>
            </a:pPr>
            <a:r>
              <a:rPr lang="en-US" dirty="0">
                <a:solidFill>
                  <a:schemeClr val="tx1"/>
                </a:solidFill>
              </a:rPr>
              <a:t>The facility cannot make placement decisions based upon the individual’s sex or the sex shown on the individual’s ID </a:t>
            </a:r>
            <a:endParaRPr lang="en-US" sz="1800" dirty="0">
              <a:solidFill>
                <a:schemeClr val="tx1"/>
              </a:solidFill>
            </a:endParaRPr>
          </a:p>
          <a:p>
            <a:pPr>
              <a:spcBef>
                <a:spcPts val="0"/>
              </a:spcBef>
            </a:pPr>
            <a:r>
              <a:rPr lang="en-US" dirty="0">
                <a:solidFill>
                  <a:schemeClr val="tx1"/>
                </a:solidFill>
              </a:rPr>
              <a:t>Transgender and intersex individuals cannot be asked to change their clothing or other aspects of their appearance for the purpose of looking like their sex assigned at birth</a:t>
            </a:r>
          </a:p>
        </p:txBody>
      </p:sp>
      <p:sp>
        <p:nvSpPr>
          <p:cNvPr id="4" name="Slide Number Placeholder 3"/>
          <p:cNvSpPr>
            <a:spLocks noGrp="1"/>
          </p:cNvSpPr>
          <p:nvPr>
            <p:ph type="sldNum" sz="quarter" idx="12"/>
          </p:nvPr>
        </p:nvSpPr>
        <p:spPr/>
        <p:txBody>
          <a:bodyPr/>
          <a:lstStyle/>
          <a:p>
            <a:fld id="{E87783BB-54EB-5944-95AE-CB20B74C7808}"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Determining Gender Identity</a:t>
            </a:r>
          </a:p>
        </p:txBody>
      </p:sp>
      <p:sp>
        <p:nvSpPr>
          <p:cNvPr id="3" name="Content Placeholder 2"/>
          <p:cNvSpPr>
            <a:spLocks noGrp="1"/>
          </p:cNvSpPr>
          <p:nvPr>
            <p:ph idx="1"/>
          </p:nvPr>
        </p:nvSpPr>
        <p:spPr>
          <a:xfrm>
            <a:off x="457199" y="2209800"/>
            <a:ext cx="8305801" cy="3916363"/>
          </a:xfrm>
          <a:noFill/>
        </p:spPr>
        <p:txBody>
          <a:bodyPr>
            <a:normAutofit fontScale="85000" lnSpcReduction="10000"/>
          </a:bodyPr>
          <a:lstStyle/>
          <a:p>
            <a:r>
              <a:rPr lang="en-US" b="1" dirty="0">
                <a:solidFill>
                  <a:schemeClr val="tx1"/>
                </a:solidFill>
              </a:rPr>
              <a:t>At intake</a:t>
            </a:r>
            <a:r>
              <a:rPr lang="en-US" dirty="0">
                <a:solidFill>
                  <a:schemeClr val="tx1"/>
                </a:solidFill>
              </a:rPr>
              <a:t>, inform clients that you need to get some information to determine how the shelter can best serve them.  Regardless of their appearance, ask clients:</a:t>
            </a:r>
          </a:p>
          <a:p>
            <a:pPr lvl="1"/>
            <a:r>
              <a:rPr lang="en-US" dirty="0">
                <a:solidFill>
                  <a:schemeClr val="tx1"/>
                </a:solidFill>
              </a:rPr>
              <a:t>What name do you want to be called</a:t>
            </a:r>
          </a:p>
          <a:p>
            <a:pPr lvl="1"/>
            <a:r>
              <a:rPr lang="en-US" dirty="0">
                <a:solidFill>
                  <a:schemeClr val="tx1"/>
                </a:solidFill>
              </a:rPr>
              <a:t>Do you identify as male or female</a:t>
            </a:r>
          </a:p>
          <a:p>
            <a:pPr lvl="1"/>
            <a:r>
              <a:rPr lang="en-US" dirty="0">
                <a:solidFill>
                  <a:schemeClr val="tx1"/>
                </a:solidFill>
              </a:rPr>
              <a:t>Which pronouns do you use for yourself</a:t>
            </a:r>
          </a:p>
          <a:p>
            <a:r>
              <a:rPr lang="en-US" dirty="0">
                <a:solidFill>
                  <a:schemeClr val="tx1"/>
                </a:solidFill>
              </a:rPr>
              <a:t>Regardless of appearance, a determination of </a:t>
            </a:r>
            <a:r>
              <a:rPr lang="en-US" b="1" dirty="0">
                <a:solidFill>
                  <a:schemeClr val="tx1"/>
                </a:solidFill>
              </a:rPr>
              <a:t>gender identity </a:t>
            </a:r>
            <a:r>
              <a:rPr lang="en-US" dirty="0">
                <a:solidFill>
                  <a:schemeClr val="tx1"/>
                </a:solidFill>
              </a:rPr>
              <a:t>should be </a:t>
            </a:r>
            <a:r>
              <a:rPr lang="en-US" b="1" dirty="0">
                <a:solidFill>
                  <a:schemeClr val="tx1"/>
                </a:solidFill>
              </a:rPr>
              <a:t>based on the statements or requests made by the individual</a:t>
            </a:r>
            <a:r>
              <a:rPr lang="en-US" dirty="0">
                <a:solidFill>
                  <a:schemeClr val="tx1"/>
                </a:solidFill>
              </a:rPr>
              <a:t>. </a:t>
            </a:r>
          </a:p>
          <a:p>
            <a:pPr lvl="1"/>
            <a:r>
              <a:rPr lang="en-US" dirty="0">
                <a:solidFill>
                  <a:schemeClr val="tx1"/>
                </a:solidFill>
              </a:rPr>
              <a:t>Honor a client’s request to use their chosen name rather than the name on their ID</a:t>
            </a:r>
          </a:p>
          <a:p>
            <a:pPr lvl="1"/>
            <a:r>
              <a:rPr lang="en-US" dirty="0">
                <a:solidFill>
                  <a:schemeClr val="tx1"/>
                </a:solidFill>
              </a:rPr>
              <a:t>Honor a client’s request regarding pronouns</a:t>
            </a:r>
          </a:p>
          <a:p>
            <a:pPr marL="228600" lvl="1">
              <a:spcBef>
                <a:spcPts val="1800"/>
              </a:spcBef>
              <a:buClr>
                <a:schemeClr val="accent1"/>
              </a:buClr>
            </a:pPr>
            <a:r>
              <a:rPr lang="en-US" sz="2000" dirty="0">
                <a:solidFill>
                  <a:schemeClr val="tx1"/>
                </a:solidFill>
              </a:rPr>
              <a:t>If you accidently use the wrong pronoun or name, apologize quickly and sincerely, then move on.   Do not dwell on the mistake</a:t>
            </a:r>
          </a:p>
        </p:txBody>
      </p:sp>
      <p:sp>
        <p:nvSpPr>
          <p:cNvPr id="4" name="Slide Number Placeholder 3"/>
          <p:cNvSpPr>
            <a:spLocks noGrp="1"/>
          </p:cNvSpPr>
          <p:nvPr>
            <p:ph type="sldNum" sz="quarter" idx="12"/>
          </p:nvPr>
        </p:nvSpPr>
        <p:spPr/>
        <p:txBody>
          <a:bodyPr/>
          <a:lstStyle/>
          <a:p>
            <a:fld id="{E87783BB-54EB-5944-95AE-CB20B74C7808}"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Applying Shelter Policies to Genderqueer Clients</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Some clients identify as genderqueer. They may not identify themselves as either male or female</a:t>
            </a:r>
          </a:p>
          <a:p>
            <a:pPr>
              <a:spcAft>
                <a:spcPts val="1000"/>
              </a:spcAft>
            </a:pPr>
            <a:r>
              <a:rPr lang="en-US" dirty="0">
                <a:solidFill>
                  <a:schemeClr val="tx1"/>
                </a:solidFill>
              </a:rPr>
              <a:t>Most shelters assign housing and programming based on two genders only, male and female.  If a shelter is making a gender-based decision regarding a genderqueer client:</a:t>
            </a:r>
          </a:p>
          <a:p>
            <a:pPr lvl="2">
              <a:spcAft>
                <a:spcPts val="1000"/>
              </a:spcAft>
            </a:pPr>
            <a:r>
              <a:rPr lang="en-US" b="1" dirty="0">
                <a:solidFill>
                  <a:schemeClr val="tx1"/>
                </a:solidFill>
              </a:rPr>
              <a:t>Explain</a:t>
            </a:r>
            <a:r>
              <a:rPr lang="en-US" dirty="0">
                <a:solidFill>
                  <a:schemeClr val="tx1"/>
                </a:solidFill>
              </a:rPr>
              <a:t> that the shelter’s decisions are based on two genders only</a:t>
            </a:r>
          </a:p>
          <a:p>
            <a:pPr lvl="2">
              <a:spcBef>
                <a:spcPts val="0"/>
              </a:spcBef>
              <a:spcAft>
                <a:spcPts val="1000"/>
              </a:spcAft>
            </a:pPr>
            <a:r>
              <a:rPr lang="en-US" b="1" dirty="0">
                <a:solidFill>
                  <a:schemeClr val="tx1"/>
                </a:solidFill>
              </a:rPr>
              <a:t>Ask</a:t>
            </a:r>
            <a:r>
              <a:rPr lang="en-US" dirty="0">
                <a:solidFill>
                  <a:schemeClr val="tx1"/>
                </a:solidFill>
              </a:rPr>
              <a:t> the client </a:t>
            </a:r>
            <a:r>
              <a:rPr lang="en-US" b="1" dirty="0">
                <a:solidFill>
                  <a:schemeClr val="tx1"/>
                </a:solidFill>
              </a:rPr>
              <a:t>which gender </a:t>
            </a:r>
            <a:r>
              <a:rPr lang="en-US" dirty="0">
                <a:solidFill>
                  <a:schemeClr val="tx1"/>
                </a:solidFill>
              </a:rPr>
              <a:t>they would feel most comfortable with (male or female)</a:t>
            </a:r>
          </a:p>
          <a:p>
            <a:pPr lvl="2">
              <a:spcBef>
                <a:spcPts val="0"/>
              </a:spcBef>
              <a:spcAft>
                <a:spcPts val="1000"/>
              </a:spcAft>
            </a:pPr>
            <a:r>
              <a:rPr lang="en-US" b="1" dirty="0">
                <a:solidFill>
                  <a:schemeClr val="tx1"/>
                </a:solidFill>
              </a:rPr>
              <a:t>Make decisions </a:t>
            </a:r>
            <a:r>
              <a:rPr lang="en-US" dirty="0">
                <a:solidFill>
                  <a:schemeClr val="tx1"/>
                </a:solidFill>
              </a:rPr>
              <a:t>for the individual which are </a:t>
            </a:r>
            <a:r>
              <a:rPr lang="en-US" b="1" dirty="0">
                <a:solidFill>
                  <a:schemeClr val="tx1"/>
                </a:solidFill>
              </a:rPr>
              <a:t>appropriate to the gender selected</a:t>
            </a:r>
            <a:endParaRPr lang="en-US" dirty="0">
              <a:solidFill>
                <a:schemeClr val="tx1"/>
              </a:solidFill>
            </a:endParaRPr>
          </a:p>
          <a:p>
            <a:pPr lvl="0">
              <a:buClr>
                <a:srgbClr val="990000"/>
              </a:buClr>
            </a:pPr>
            <a:r>
              <a:rPr lang="en-US" dirty="0">
                <a:solidFill>
                  <a:schemeClr val="tx1"/>
                </a:solidFill>
              </a:rPr>
              <a:t>Do not base decisions on the individual's sex assigned at birth unless the individual asks you to do so </a:t>
            </a:r>
          </a:p>
          <a:p>
            <a:pPr marL="228600" lvl="1" indent="0">
              <a:buNone/>
            </a:pPr>
            <a:endParaRPr lang="en-US" sz="2000"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Pronouns and Names: Which to use</a:t>
            </a:r>
          </a:p>
        </p:txBody>
      </p:sp>
      <p:sp>
        <p:nvSpPr>
          <p:cNvPr id="3" name="Content Placeholder 2"/>
          <p:cNvSpPr>
            <a:spLocks noGrp="1"/>
          </p:cNvSpPr>
          <p:nvPr>
            <p:ph idx="1"/>
          </p:nvPr>
        </p:nvSpPr>
        <p:spPr>
          <a:xfrm>
            <a:off x="457199" y="2209800"/>
            <a:ext cx="8027895" cy="3916363"/>
          </a:xfrm>
          <a:noFill/>
        </p:spPr>
        <p:txBody>
          <a:bodyPr>
            <a:normAutofit fontScale="92500"/>
          </a:bodyPr>
          <a:lstStyle/>
          <a:p>
            <a:pPr>
              <a:buNone/>
            </a:pPr>
            <a:endParaRPr lang="en-US" b="1" dirty="0"/>
          </a:p>
          <a:p>
            <a:r>
              <a:rPr lang="en-US" b="1" dirty="0">
                <a:solidFill>
                  <a:schemeClr val="tx1"/>
                </a:solidFill>
              </a:rPr>
              <a:t>He/him/his </a:t>
            </a:r>
            <a:r>
              <a:rPr lang="en-US" dirty="0">
                <a:solidFill>
                  <a:schemeClr val="tx1"/>
                </a:solidFill>
              </a:rPr>
              <a:t>are pronouns for male or masculine identities</a:t>
            </a:r>
          </a:p>
          <a:p>
            <a:r>
              <a:rPr lang="en-US" b="1" dirty="0">
                <a:solidFill>
                  <a:schemeClr val="tx1"/>
                </a:solidFill>
              </a:rPr>
              <a:t>She/her/hers</a:t>
            </a:r>
            <a:r>
              <a:rPr lang="en-US" dirty="0">
                <a:solidFill>
                  <a:schemeClr val="tx1"/>
                </a:solidFill>
              </a:rPr>
              <a:t> are pronouns for female or feminine identities</a:t>
            </a:r>
          </a:p>
          <a:p>
            <a:r>
              <a:rPr lang="en-US" b="1" dirty="0">
                <a:solidFill>
                  <a:schemeClr val="tx1"/>
                </a:solidFill>
              </a:rPr>
              <a:t>They/them/their</a:t>
            </a:r>
            <a:r>
              <a:rPr lang="en-US" dirty="0">
                <a:solidFill>
                  <a:schemeClr val="tx1"/>
                </a:solidFill>
              </a:rPr>
              <a:t> are inclusive pronouns associated with gender non-conforming, genderqueer, and all other gender identities</a:t>
            </a:r>
          </a:p>
          <a:p>
            <a:pPr marL="0" indent="0">
              <a:buNone/>
            </a:pPr>
            <a:r>
              <a:rPr lang="en-US" dirty="0">
                <a:solidFill>
                  <a:schemeClr val="tx1"/>
                </a:solidFill>
              </a:rPr>
              <a:t>If you do not know a person’s gender identity, use the person’s name  </a:t>
            </a:r>
          </a:p>
          <a:p>
            <a:pPr marL="0" indent="0">
              <a:buNone/>
            </a:pPr>
            <a:r>
              <a:rPr lang="en-US" b="1" dirty="0">
                <a:solidFill>
                  <a:schemeClr val="tx1"/>
                </a:solidFill>
              </a:rPr>
              <a:t>Do not refer to a transgender person by the pronouns of the sex you think they were assigned at birth</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Honor All Families</a:t>
            </a:r>
          </a:p>
        </p:txBody>
      </p:sp>
      <p:sp>
        <p:nvSpPr>
          <p:cNvPr id="3" name="Content Placeholder 2"/>
          <p:cNvSpPr>
            <a:spLocks noGrp="1"/>
          </p:cNvSpPr>
          <p:nvPr>
            <p:ph idx="1"/>
          </p:nvPr>
        </p:nvSpPr>
        <p:spPr/>
        <p:txBody>
          <a:bodyPr/>
          <a:lstStyle/>
          <a:p>
            <a:pPr marL="0" indent="0">
              <a:buNone/>
            </a:pPr>
            <a:r>
              <a:rPr lang="en-US" b="1" dirty="0"/>
              <a:t>   </a:t>
            </a:r>
            <a:r>
              <a:rPr lang="en-US" b="1" u="sng" dirty="0">
                <a:solidFill>
                  <a:schemeClr val="tx1"/>
                </a:solidFill>
              </a:rPr>
              <a:t>Sexual Orientation Non-Discrimination Rules</a:t>
            </a:r>
            <a:r>
              <a:rPr lang="en-US" b="1" dirty="0">
                <a:solidFill>
                  <a:schemeClr val="tx1"/>
                </a:solidFill>
              </a:rPr>
              <a:t>:</a:t>
            </a:r>
          </a:p>
          <a:p>
            <a:pPr>
              <a:spcBef>
                <a:spcPts val="0"/>
              </a:spcBef>
              <a:buNone/>
            </a:pPr>
            <a:endParaRPr lang="en-US" b="1" dirty="0">
              <a:solidFill>
                <a:schemeClr val="tx1"/>
              </a:solidFill>
            </a:endParaRPr>
          </a:p>
          <a:p>
            <a:pPr lvl="1">
              <a:spcAft>
                <a:spcPts val="1000"/>
              </a:spcAft>
            </a:pPr>
            <a:r>
              <a:rPr lang="en-US" dirty="0">
                <a:solidFill>
                  <a:schemeClr val="tx1"/>
                </a:solidFill>
              </a:rPr>
              <a:t>Shelters which admit </a:t>
            </a:r>
            <a:r>
              <a:rPr lang="en-US" i="1" dirty="0">
                <a:solidFill>
                  <a:schemeClr val="tx1"/>
                </a:solidFill>
              </a:rPr>
              <a:t>couples</a:t>
            </a:r>
            <a:r>
              <a:rPr lang="en-US" dirty="0">
                <a:solidFill>
                  <a:schemeClr val="tx1"/>
                </a:solidFill>
              </a:rPr>
              <a:t> must apply shelter rules and policies equally with all couples, regardless of the clients’ sexual orientation and gender identity.</a:t>
            </a:r>
          </a:p>
          <a:p>
            <a:pPr lvl="1">
              <a:spcAft>
                <a:spcPts val="1000"/>
              </a:spcAft>
            </a:pPr>
            <a:r>
              <a:rPr lang="en-US" dirty="0">
                <a:solidFill>
                  <a:schemeClr val="tx1"/>
                </a:solidFill>
              </a:rPr>
              <a:t>Shelters which admit </a:t>
            </a:r>
            <a:r>
              <a:rPr lang="en-US" i="1" dirty="0">
                <a:solidFill>
                  <a:schemeClr val="tx1"/>
                </a:solidFill>
              </a:rPr>
              <a:t>families </a:t>
            </a:r>
            <a:r>
              <a:rPr lang="en-US" dirty="0">
                <a:solidFill>
                  <a:schemeClr val="tx1"/>
                </a:solidFill>
              </a:rPr>
              <a:t>with children must apply shelter rules and policies equally, regardless of the parents’ and children's sexual orientation and gender identity.</a:t>
            </a:r>
          </a:p>
          <a:p>
            <a:pPr lvl="1"/>
            <a:r>
              <a:rPr lang="en-US" dirty="0">
                <a:solidFill>
                  <a:schemeClr val="tx1"/>
                </a:solidFill>
              </a:rPr>
              <a:t>Shelters cannot require couples to show a marriage certificate.</a:t>
            </a:r>
          </a:p>
          <a:p>
            <a:pPr marL="228600" lvl="1" indent="0">
              <a:buNone/>
            </a:pPr>
            <a:endParaRPr lang="en-US" b="1" dirty="0"/>
          </a:p>
          <a:p>
            <a:pPr lvl="1"/>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Introductions </a:t>
            </a:r>
            <a:br>
              <a:rPr lang="en-US" dirty="0"/>
            </a:br>
            <a:r>
              <a:rPr lang="en-US" dirty="0"/>
              <a:t>Why We’re Here</a:t>
            </a:r>
          </a:p>
        </p:txBody>
      </p:sp>
      <p:sp>
        <p:nvSpPr>
          <p:cNvPr id="3" name="Content Placeholder 2"/>
          <p:cNvSpPr>
            <a:spLocks noGrp="1"/>
          </p:cNvSpPr>
          <p:nvPr>
            <p:ph idx="1"/>
          </p:nvPr>
        </p:nvSpPr>
        <p:spPr/>
        <p:txBody>
          <a:bodyPr/>
          <a:lstStyle/>
          <a:p>
            <a:r>
              <a:rPr lang="en-US" dirty="0">
                <a:solidFill>
                  <a:schemeClr val="tx1"/>
                </a:solidFill>
              </a:rPr>
              <a:t>Who we are</a:t>
            </a:r>
          </a:p>
          <a:p>
            <a:r>
              <a:rPr lang="en-US" dirty="0">
                <a:solidFill>
                  <a:schemeClr val="tx1"/>
                </a:solidFill>
              </a:rPr>
              <a:t>Who you are</a:t>
            </a:r>
          </a:p>
          <a:p>
            <a:r>
              <a:rPr lang="en-US" b="1" u="sng" dirty="0">
                <a:solidFill>
                  <a:schemeClr val="tx1"/>
                </a:solidFill>
              </a:rPr>
              <a:t>LGBTQI</a:t>
            </a:r>
            <a:r>
              <a:rPr lang="en-US" dirty="0">
                <a:solidFill>
                  <a:schemeClr val="tx1"/>
                </a:solidFill>
              </a:rPr>
              <a:t> (</a:t>
            </a:r>
            <a:r>
              <a:rPr lang="en-US" b="1" u="sng" dirty="0">
                <a:solidFill>
                  <a:schemeClr val="tx1"/>
                </a:solidFill>
              </a:rPr>
              <a:t>Lesbian, Gay, Bisexual, Transgender Queer/Questioning and Intersex</a:t>
            </a:r>
            <a:r>
              <a:rPr lang="en-US" dirty="0">
                <a:solidFill>
                  <a:schemeClr val="tx1"/>
                </a:solidFill>
              </a:rPr>
              <a:t>)issues at shelters: an overview</a:t>
            </a:r>
          </a:p>
          <a:p>
            <a:r>
              <a:rPr lang="en-US" dirty="0">
                <a:solidFill>
                  <a:schemeClr val="tx1"/>
                </a:solidFill>
              </a:rPr>
              <a:t>Laws, policies and national trends </a:t>
            </a:r>
          </a:p>
          <a:p>
            <a:r>
              <a:rPr lang="en-US" dirty="0">
                <a:solidFill>
                  <a:schemeClr val="tx1"/>
                </a:solidFill>
              </a:rPr>
              <a:t>What’s in your packet</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2</a:t>
            </a:fld>
            <a:endParaRPr lang="en-US"/>
          </a:p>
        </p:txBody>
      </p:sp>
    </p:spTree>
    <p:extLst>
      <p:ext uri="{BB962C8B-B14F-4D97-AF65-F5344CB8AC3E}">
        <p14:creationId xmlns:p14="http://schemas.microsoft.com/office/powerpoint/2010/main" val="15139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Honor All People</a:t>
            </a:r>
          </a:p>
        </p:txBody>
      </p:sp>
      <p:sp>
        <p:nvSpPr>
          <p:cNvPr id="3" name="Content Placeholder 2"/>
          <p:cNvSpPr>
            <a:spLocks noGrp="1"/>
          </p:cNvSpPr>
          <p:nvPr>
            <p:ph idx="1"/>
          </p:nvPr>
        </p:nvSpPr>
        <p:spPr/>
        <p:txBody>
          <a:bodyPr>
            <a:normAutofit fontScale="85000" lnSpcReduction="20000"/>
          </a:bodyPr>
          <a:lstStyle/>
          <a:p>
            <a:r>
              <a:rPr lang="en-US" b="1" u="sng" dirty="0">
                <a:solidFill>
                  <a:schemeClr val="tx1"/>
                </a:solidFill>
              </a:rPr>
              <a:t>Do Not Show Bias</a:t>
            </a:r>
            <a:r>
              <a:rPr lang="en-US" dirty="0">
                <a:solidFill>
                  <a:schemeClr val="tx1"/>
                </a:solidFill>
              </a:rPr>
              <a:t>: Shelter staff, including volunteers, must not</a:t>
            </a:r>
            <a:r>
              <a:rPr lang="en-US" b="1" dirty="0">
                <a:solidFill>
                  <a:schemeClr val="tx1"/>
                </a:solidFill>
              </a:rPr>
              <a:t> </a:t>
            </a:r>
            <a:r>
              <a:rPr lang="en-US" dirty="0">
                <a:solidFill>
                  <a:schemeClr val="tx1"/>
                </a:solidFill>
              </a:rPr>
              <a:t>exhibit any bias, prejudice, disapproval or discomfort toward LGBTQI residents or co-workers</a:t>
            </a:r>
          </a:p>
          <a:p>
            <a:r>
              <a:rPr lang="en-US" b="1" u="sng" dirty="0">
                <a:solidFill>
                  <a:schemeClr val="tx1"/>
                </a:solidFill>
              </a:rPr>
              <a:t>Ask Questions Respectfully</a:t>
            </a:r>
            <a:r>
              <a:rPr lang="en-US" dirty="0">
                <a:solidFill>
                  <a:schemeClr val="tx1"/>
                </a:solidFill>
              </a:rPr>
              <a:t>: Questions related to LGBTQI-status, such as preferred pronouns, preferred name and gender identity, shall be asked in a respectful manner to avoid subjecting the individual to abuse, humiliation or ridicule</a:t>
            </a:r>
          </a:p>
          <a:p>
            <a:r>
              <a:rPr lang="en-US" b="1" u="sng" dirty="0">
                <a:solidFill>
                  <a:schemeClr val="tx1"/>
                </a:solidFill>
              </a:rPr>
              <a:t>Prohibit Demeaning Language</a:t>
            </a:r>
            <a:r>
              <a:rPr lang="en-US" dirty="0">
                <a:solidFill>
                  <a:schemeClr val="tx1"/>
                </a:solidFill>
              </a:rPr>
              <a:t>: Shelters should prohibit derogatory or demeaning slurs, terms or other language which refers to being LGBTQI, </a:t>
            </a:r>
            <a:r>
              <a:rPr lang="en-US" i="1" dirty="0">
                <a:solidFill>
                  <a:schemeClr val="tx1"/>
                </a:solidFill>
              </a:rPr>
              <a:t>even if </a:t>
            </a:r>
            <a:r>
              <a:rPr lang="en-US" dirty="0">
                <a:solidFill>
                  <a:schemeClr val="tx1"/>
                </a:solidFill>
              </a:rPr>
              <a:t>the speech is not directed at a specific individual</a:t>
            </a:r>
          </a:p>
          <a:p>
            <a:r>
              <a:rPr lang="en-US" b="1" u="sng" dirty="0">
                <a:solidFill>
                  <a:schemeClr val="tx1"/>
                </a:solidFill>
              </a:rPr>
              <a:t>We Are All Human</a:t>
            </a:r>
            <a:r>
              <a:rPr lang="en-US" dirty="0">
                <a:solidFill>
                  <a:schemeClr val="tx1"/>
                </a:solidFill>
              </a:rPr>
              <a:t>: Everyone in the shelter, both staff and residents, should be treated with the courtesy and dignity which is inherently due to every person as a human being</a:t>
            </a:r>
          </a:p>
        </p:txBody>
      </p:sp>
      <p:sp>
        <p:nvSpPr>
          <p:cNvPr id="4" name="Slide Number Placeholder 3"/>
          <p:cNvSpPr>
            <a:spLocks noGrp="1"/>
          </p:cNvSpPr>
          <p:nvPr>
            <p:ph type="sldNum" sz="quarter" idx="12"/>
          </p:nvPr>
        </p:nvSpPr>
        <p:spPr/>
        <p:txBody>
          <a:bodyPr/>
          <a:lstStyle/>
          <a:p>
            <a:fld id="{E87783BB-54EB-5944-95AE-CB20B74C7808}"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Offensive Terms and Topics</a:t>
            </a:r>
          </a:p>
        </p:txBody>
      </p:sp>
      <p:sp>
        <p:nvSpPr>
          <p:cNvPr id="3" name="Content Placeholder 2"/>
          <p:cNvSpPr>
            <a:spLocks noGrp="1"/>
          </p:cNvSpPr>
          <p:nvPr>
            <p:ph idx="1"/>
          </p:nvPr>
        </p:nvSpPr>
        <p:spPr>
          <a:xfrm>
            <a:off x="457199" y="2209800"/>
            <a:ext cx="8501744" cy="3916363"/>
          </a:xfrm>
          <a:noFill/>
        </p:spPr>
        <p:txBody>
          <a:bodyPr>
            <a:normAutofit fontScale="85000" lnSpcReduction="20000"/>
          </a:bodyPr>
          <a:lstStyle/>
          <a:p>
            <a:pPr marL="0" indent="0">
              <a:buNone/>
            </a:pPr>
            <a:r>
              <a:rPr lang="en-US" sz="2100" b="1" u="sng" dirty="0">
                <a:solidFill>
                  <a:schemeClr val="tx1"/>
                </a:solidFill>
              </a:rPr>
              <a:t>DO NOT:</a:t>
            </a:r>
          </a:p>
          <a:p>
            <a:r>
              <a:rPr lang="en-US" dirty="0">
                <a:solidFill>
                  <a:schemeClr val="tx1"/>
                </a:solidFill>
              </a:rPr>
              <a:t>Use insulting slurs, even if a client uses the slur to describe himself/herself </a:t>
            </a:r>
          </a:p>
          <a:p>
            <a:r>
              <a:rPr lang="en-US" dirty="0">
                <a:solidFill>
                  <a:schemeClr val="tx1"/>
                </a:solidFill>
              </a:rPr>
              <a:t>Use the term “homosexual”, as in “I think he’s a homosexual” or “the homosexuals are protesting today”</a:t>
            </a:r>
          </a:p>
          <a:p>
            <a:r>
              <a:rPr lang="en-US" dirty="0">
                <a:solidFill>
                  <a:schemeClr val="tx1"/>
                </a:solidFill>
              </a:rPr>
              <a:t>Describe an individual’s gender transition as “pre operative” or “post operative” </a:t>
            </a:r>
          </a:p>
          <a:p>
            <a:r>
              <a:rPr lang="en-US" dirty="0">
                <a:solidFill>
                  <a:schemeClr val="tx1"/>
                </a:solidFill>
              </a:rPr>
              <a:t>Ask someone if they have had surgery as part of their transition</a:t>
            </a:r>
          </a:p>
          <a:p>
            <a:r>
              <a:rPr lang="en-US" dirty="0">
                <a:solidFill>
                  <a:schemeClr val="tx1"/>
                </a:solidFill>
              </a:rPr>
              <a:t>Ask someone what their “real sex” or “real name” is when referring to the sex or name they were assigned at birth</a:t>
            </a:r>
          </a:p>
          <a:p>
            <a:r>
              <a:rPr lang="en-US" dirty="0">
                <a:solidFill>
                  <a:schemeClr val="tx1"/>
                </a:solidFill>
              </a:rPr>
              <a:t>Tell clients that an individual is lesbian, gay, bisexual, transgender, intersex, queer or questioning unless you have the individual’s permission to do so</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21</a:t>
            </a:fld>
            <a:endParaRPr lang="en-US"/>
          </a:p>
        </p:txBody>
      </p:sp>
    </p:spTree>
    <p:extLst>
      <p:ext uri="{BB962C8B-B14F-4D97-AF65-F5344CB8AC3E}">
        <p14:creationId xmlns:p14="http://schemas.microsoft.com/office/powerpoint/2010/main" val="96749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Sexual orientation and gender identity are different concepts</a:t>
            </a:r>
          </a:p>
          <a:p>
            <a:r>
              <a:rPr lang="en-US" dirty="0">
                <a:solidFill>
                  <a:schemeClr val="tx1"/>
                </a:solidFill>
              </a:rPr>
              <a:t>Gender expression is not a reliable way to know someone’s sexual orientation or gender identity</a:t>
            </a:r>
          </a:p>
          <a:p>
            <a:r>
              <a:rPr lang="en-US" dirty="0">
                <a:solidFill>
                  <a:schemeClr val="tx1"/>
                </a:solidFill>
              </a:rPr>
              <a:t>Not everyone fits into a “Male” or “Female”, “Gay” or “Straight” box, and that’s okay</a:t>
            </a:r>
          </a:p>
          <a:p>
            <a:r>
              <a:rPr lang="en-US" dirty="0">
                <a:solidFill>
                  <a:schemeClr val="tx1"/>
                </a:solidFill>
              </a:rPr>
              <a:t>If you’re confused about someone’s sexual orientation or gender identity, it’s okay to ask in a respectful manner </a:t>
            </a:r>
          </a:p>
          <a:p>
            <a:r>
              <a:rPr lang="en-US" dirty="0">
                <a:solidFill>
                  <a:schemeClr val="tx1"/>
                </a:solidFill>
              </a:rPr>
              <a:t>The decision of how to transition from one gender to another is a personal one; transition decisions and processes are different for everyone  </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algn="r">
              <a:buNone/>
            </a:pPr>
            <a:endParaRPr lang="en-US" sz="4800" dirty="0"/>
          </a:p>
          <a:p>
            <a:pPr algn="r">
              <a:buNone/>
            </a:pPr>
            <a:r>
              <a:rPr lang="en-US" sz="4800" dirty="0">
                <a:solidFill>
                  <a:schemeClr val="accent1"/>
                </a:solidFill>
              </a:rPr>
              <a:t>Your Shelter’s </a:t>
            </a:r>
          </a:p>
          <a:p>
            <a:pPr algn="r">
              <a:buNone/>
            </a:pPr>
            <a:r>
              <a:rPr lang="en-US" sz="4800" dirty="0">
                <a:solidFill>
                  <a:schemeClr val="accent1"/>
                </a:solidFill>
              </a:rPr>
              <a:t>Non-discrimination Policies</a:t>
            </a:r>
          </a:p>
        </p:txBody>
      </p:sp>
      <p:sp>
        <p:nvSpPr>
          <p:cNvPr id="4" name="Slide Number Placeholder 3"/>
          <p:cNvSpPr>
            <a:spLocks noGrp="1"/>
          </p:cNvSpPr>
          <p:nvPr>
            <p:ph type="sldNum" sz="quarter" idx="12"/>
          </p:nvPr>
        </p:nvSpPr>
        <p:spPr/>
        <p:txBody>
          <a:bodyPr/>
          <a:lstStyle/>
          <a:p>
            <a:fld id="{E87783BB-54EB-5944-95AE-CB20B74C7808}"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LGBTQI Discrimination: Putting the Issue in Context</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Many non-discrimination regulations do not outlaw LGBTQI discrimination.  </a:t>
            </a:r>
          </a:p>
          <a:p>
            <a:r>
              <a:rPr lang="en-US" dirty="0">
                <a:solidFill>
                  <a:schemeClr val="tx1"/>
                </a:solidFill>
              </a:rPr>
              <a:t>Examples of LGBTQI discrimination are:</a:t>
            </a:r>
          </a:p>
          <a:p>
            <a:pPr lvl="1"/>
            <a:r>
              <a:rPr lang="en-US" dirty="0">
                <a:solidFill>
                  <a:schemeClr val="tx1"/>
                </a:solidFill>
              </a:rPr>
              <a:t>Employment (Example: Not hired or promoted, fired)</a:t>
            </a:r>
          </a:p>
          <a:p>
            <a:pPr lvl="1"/>
            <a:r>
              <a:rPr lang="en-US" dirty="0">
                <a:solidFill>
                  <a:schemeClr val="tx1"/>
                </a:solidFill>
              </a:rPr>
              <a:t>Housing (Example: Landlord won’t rent to LGBTQ individuals) </a:t>
            </a:r>
          </a:p>
          <a:p>
            <a:pPr lvl="1"/>
            <a:r>
              <a:rPr lang="en-US" dirty="0">
                <a:solidFill>
                  <a:schemeClr val="tx1"/>
                </a:solidFill>
              </a:rPr>
              <a:t>Communities &amp; Public places (Example: Violence, gendered bathrooms)</a:t>
            </a:r>
          </a:p>
          <a:p>
            <a:pPr lvl="1"/>
            <a:r>
              <a:rPr lang="en-US" dirty="0">
                <a:solidFill>
                  <a:schemeClr val="tx1"/>
                </a:solidFill>
              </a:rPr>
              <a:t>Families (Example: Loss of custody, rejection by parents)</a:t>
            </a:r>
          </a:p>
          <a:p>
            <a:r>
              <a:rPr lang="en-US" dirty="0">
                <a:solidFill>
                  <a:schemeClr val="tx1"/>
                </a:solidFill>
              </a:rPr>
              <a:t>Discrimination leads to:</a:t>
            </a:r>
          </a:p>
          <a:p>
            <a:pPr lvl="1"/>
            <a:r>
              <a:rPr lang="en-US" dirty="0">
                <a:solidFill>
                  <a:schemeClr val="tx1"/>
                </a:solidFill>
              </a:rPr>
              <a:t>Mental health problems (ex. substance abuse, self-hatred)</a:t>
            </a:r>
          </a:p>
          <a:p>
            <a:pPr lvl="1"/>
            <a:r>
              <a:rPr lang="en-US" dirty="0">
                <a:solidFill>
                  <a:schemeClr val="tx1"/>
                </a:solidFill>
              </a:rPr>
              <a:t>Physical health problems</a:t>
            </a:r>
          </a:p>
          <a:p>
            <a:pPr lvl="1"/>
            <a:r>
              <a:rPr lang="en-US" dirty="0">
                <a:solidFill>
                  <a:schemeClr val="tx1"/>
                </a:solidFill>
              </a:rPr>
              <a:t>Financial hardship</a:t>
            </a:r>
          </a:p>
          <a:p>
            <a:pPr lvl="1"/>
            <a:r>
              <a:rPr lang="en-US" dirty="0">
                <a:solidFill>
                  <a:schemeClr val="tx1"/>
                </a:solidFill>
              </a:rPr>
              <a:t>Isolation</a:t>
            </a:r>
          </a:p>
          <a:p>
            <a:pPr lvl="1"/>
            <a:r>
              <a:rPr lang="en-US" b="1" dirty="0">
                <a:solidFill>
                  <a:schemeClr val="tx1"/>
                </a:solidFill>
              </a:rPr>
              <a:t>Homelessness</a:t>
            </a:r>
          </a:p>
        </p:txBody>
      </p:sp>
      <p:sp>
        <p:nvSpPr>
          <p:cNvPr id="4" name="Slide Number Placeholder 3"/>
          <p:cNvSpPr>
            <a:spLocks noGrp="1"/>
          </p:cNvSpPr>
          <p:nvPr>
            <p:ph type="sldNum" sz="quarter" idx="12"/>
          </p:nvPr>
        </p:nvSpPr>
        <p:spPr/>
        <p:txBody>
          <a:bodyPr/>
          <a:lstStyle/>
          <a:p>
            <a:fld id="{E87783BB-54EB-5944-95AE-CB20B74C7808}" type="slidenum">
              <a:rPr lang="en-US" smtClean="0"/>
              <a:pPr/>
              <a:t>24</a:t>
            </a:fld>
            <a:endParaRPr lang="en-US"/>
          </a:p>
        </p:txBody>
      </p:sp>
    </p:spTree>
    <p:extLst>
      <p:ext uri="{BB962C8B-B14F-4D97-AF65-F5344CB8AC3E}">
        <p14:creationId xmlns:p14="http://schemas.microsoft.com/office/powerpoint/2010/main" val="3187698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Non-Discrimination Policy and Rules</a:t>
            </a:r>
          </a:p>
        </p:txBody>
      </p:sp>
      <p:sp>
        <p:nvSpPr>
          <p:cNvPr id="3" name="Content Placeholder 2"/>
          <p:cNvSpPr>
            <a:spLocks noGrp="1"/>
          </p:cNvSpPr>
          <p:nvPr>
            <p:ph idx="1"/>
          </p:nvPr>
        </p:nvSpPr>
        <p:spPr>
          <a:xfrm>
            <a:off x="457199" y="2209800"/>
            <a:ext cx="8229601" cy="4234543"/>
          </a:xfrm>
        </p:spPr>
        <p:txBody>
          <a:bodyPr>
            <a:normAutofit fontScale="92500" lnSpcReduction="20000"/>
          </a:bodyPr>
          <a:lstStyle/>
          <a:p>
            <a:r>
              <a:rPr lang="en-US" dirty="0">
                <a:solidFill>
                  <a:schemeClr val="tx1"/>
                </a:solidFill>
              </a:rPr>
              <a:t>What is a non-discrimination policy?</a:t>
            </a:r>
          </a:p>
          <a:p>
            <a:r>
              <a:rPr lang="en-US" dirty="0">
                <a:solidFill>
                  <a:schemeClr val="tx1"/>
                </a:solidFill>
              </a:rPr>
              <a:t>Consider: </a:t>
            </a:r>
          </a:p>
          <a:p>
            <a:pPr lvl="1"/>
            <a:r>
              <a:rPr lang="en-US" dirty="0">
                <a:solidFill>
                  <a:schemeClr val="tx1"/>
                </a:solidFill>
              </a:rPr>
              <a:t>What is your current non-discrimination policy?</a:t>
            </a:r>
          </a:p>
          <a:p>
            <a:pPr lvl="1"/>
            <a:r>
              <a:rPr lang="en-US" dirty="0">
                <a:solidFill>
                  <a:schemeClr val="tx1"/>
                </a:solidFill>
              </a:rPr>
              <a:t>What are your current non-discrimination rules?</a:t>
            </a:r>
          </a:p>
          <a:p>
            <a:pPr lvl="1"/>
            <a:r>
              <a:rPr lang="en-US" dirty="0">
                <a:solidFill>
                  <a:schemeClr val="tx1"/>
                </a:solidFill>
              </a:rPr>
              <a:t>How are clients made aware of your non-discrimination policies and rules? </a:t>
            </a:r>
          </a:p>
          <a:p>
            <a:r>
              <a:rPr lang="en-US" dirty="0">
                <a:solidFill>
                  <a:schemeClr val="tx1"/>
                </a:solidFill>
              </a:rPr>
              <a:t>Why are non-discrimination policies and rules important?</a:t>
            </a:r>
          </a:p>
          <a:p>
            <a:pPr lvl="1"/>
            <a:r>
              <a:rPr lang="en-US" dirty="0">
                <a:solidFill>
                  <a:schemeClr val="tx1"/>
                </a:solidFill>
              </a:rPr>
              <a:t>Shelter policies and rules give clients rights and protection inside your shelter</a:t>
            </a:r>
          </a:p>
          <a:p>
            <a:pPr lvl="1"/>
            <a:r>
              <a:rPr lang="en-US" dirty="0">
                <a:solidFill>
                  <a:schemeClr val="tx1"/>
                </a:solidFill>
              </a:rPr>
              <a:t>Policy and rules make the shelter’s expectations clear</a:t>
            </a:r>
          </a:p>
          <a:p>
            <a:pPr lvl="1"/>
            <a:r>
              <a:rPr lang="en-US" dirty="0">
                <a:solidFill>
                  <a:schemeClr val="tx1"/>
                </a:solidFill>
              </a:rPr>
              <a:t>Rules enable consistent enforcement</a:t>
            </a:r>
          </a:p>
          <a:p>
            <a:pPr lvl="1"/>
            <a:r>
              <a:rPr lang="en-US" dirty="0">
                <a:solidFill>
                  <a:schemeClr val="tx1"/>
                </a:solidFill>
              </a:rPr>
              <a:t>Your staff and operations are guided by policies and rules</a:t>
            </a:r>
          </a:p>
          <a:p>
            <a:pPr lvl="1"/>
            <a:r>
              <a:rPr lang="en-US" dirty="0">
                <a:solidFill>
                  <a:schemeClr val="tx1"/>
                </a:solidFill>
              </a:rPr>
              <a:t>Policies show employees and clients where you stand on LGBTQI equality</a:t>
            </a:r>
          </a:p>
        </p:txBody>
      </p:sp>
      <p:sp>
        <p:nvSpPr>
          <p:cNvPr id="4" name="Slide Number Placeholder 3"/>
          <p:cNvSpPr>
            <a:spLocks noGrp="1"/>
          </p:cNvSpPr>
          <p:nvPr>
            <p:ph type="sldNum" sz="quarter" idx="12"/>
          </p:nvPr>
        </p:nvSpPr>
        <p:spPr/>
        <p:txBody>
          <a:bodyPr/>
          <a:lstStyle/>
          <a:p>
            <a:fld id="{E87783BB-54EB-5944-95AE-CB20B74C7808}" type="slidenum">
              <a:rPr lang="en-US" smtClean="0"/>
              <a:pPr/>
              <a:t>25</a:t>
            </a:fld>
            <a:endParaRPr lang="en-US"/>
          </a:p>
        </p:txBody>
      </p:sp>
    </p:spTree>
    <p:extLst>
      <p:ext uri="{BB962C8B-B14F-4D97-AF65-F5344CB8AC3E}">
        <p14:creationId xmlns:p14="http://schemas.microsoft.com/office/powerpoint/2010/main" val="515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Discriminatory </a:t>
            </a:r>
            <a:r>
              <a:rPr lang="en-US" dirty="0"/>
              <a:t>Policies</a:t>
            </a:r>
          </a:p>
        </p:txBody>
      </p:sp>
      <p:sp>
        <p:nvSpPr>
          <p:cNvPr id="3" name="Content Placeholder 2"/>
          <p:cNvSpPr>
            <a:spLocks noGrp="1"/>
          </p:cNvSpPr>
          <p:nvPr>
            <p:ph idx="1"/>
          </p:nvPr>
        </p:nvSpPr>
        <p:spPr>
          <a:xfrm>
            <a:off x="457199" y="2209800"/>
            <a:ext cx="7141030" cy="3916363"/>
          </a:xfrm>
        </p:spPr>
        <p:txBody>
          <a:bodyPr/>
          <a:lstStyle/>
          <a:p>
            <a:r>
              <a:rPr lang="en-US" dirty="0">
                <a:solidFill>
                  <a:schemeClr val="tx1"/>
                </a:solidFill>
              </a:rPr>
              <a:t>Dress codes that prohibit those assigned male sex at birth from wearing women’s clothes</a:t>
            </a:r>
          </a:p>
          <a:p>
            <a:r>
              <a:rPr lang="en-US" dirty="0">
                <a:solidFill>
                  <a:schemeClr val="tx1"/>
                </a:solidFill>
              </a:rPr>
              <a:t>Admission policies at women’s shelters that deny access to male-to-female transgender women</a:t>
            </a:r>
          </a:p>
          <a:p>
            <a:r>
              <a:rPr lang="en-US" dirty="0">
                <a:solidFill>
                  <a:schemeClr val="tx1"/>
                </a:solidFill>
              </a:rPr>
              <a:t>Admission policies at family shelters that deny access to gay couples with children</a:t>
            </a:r>
          </a:p>
          <a:p>
            <a:r>
              <a:rPr lang="en-US" dirty="0">
                <a:solidFill>
                  <a:schemeClr val="tx1"/>
                </a:solidFill>
              </a:rPr>
              <a:t>Wrap-around services that are offered to cisgender clients, but not offered to transgender clients</a:t>
            </a:r>
          </a:p>
          <a:p>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26</a:t>
            </a:fld>
            <a:endParaRPr lang="en-US"/>
          </a:p>
        </p:txBody>
      </p:sp>
    </p:spTree>
    <p:extLst>
      <p:ext uri="{BB962C8B-B14F-4D97-AF65-F5344CB8AC3E}">
        <p14:creationId xmlns:p14="http://schemas.microsoft.com/office/powerpoint/2010/main" val="202146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51328"/>
            <a:ext cx="6508377" cy="1506071"/>
          </a:xfrm>
        </p:spPr>
        <p:txBody>
          <a:bodyPr/>
          <a:lstStyle/>
          <a:p>
            <a:pPr algn="ctr"/>
            <a:r>
              <a:rPr lang="en-US" sz="3200" dirty="0"/>
              <a:t>Non-Discrimination Policies</a:t>
            </a:r>
          </a:p>
        </p:txBody>
      </p:sp>
      <p:sp>
        <p:nvSpPr>
          <p:cNvPr id="3" name="Content Placeholder 2"/>
          <p:cNvSpPr>
            <a:spLocks noGrp="1"/>
          </p:cNvSpPr>
          <p:nvPr>
            <p:ph idx="1"/>
          </p:nvPr>
        </p:nvSpPr>
        <p:spPr>
          <a:xfrm>
            <a:off x="457199" y="2209800"/>
            <a:ext cx="7141030" cy="3916363"/>
          </a:xfrm>
        </p:spPr>
        <p:txBody>
          <a:bodyPr>
            <a:normAutofit fontScale="92500" lnSpcReduction="20000"/>
          </a:bodyPr>
          <a:lstStyle/>
          <a:p>
            <a:r>
              <a:rPr lang="en-US" b="1" u="sng" dirty="0">
                <a:solidFill>
                  <a:schemeClr val="tx1"/>
                </a:solidFill>
              </a:rPr>
              <a:t>Contents</a:t>
            </a:r>
            <a:r>
              <a:rPr lang="en-US" dirty="0">
                <a:solidFill>
                  <a:schemeClr val="tx1"/>
                </a:solidFill>
              </a:rPr>
              <a:t>: </a:t>
            </a:r>
          </a:p>
          <a:p>
            <a:pPr lvl="1"/>
            <a:r>
              <a:rPr lang="en-US" dirty="0">
                <a:solidFill>
                  <a:schemeClr val="tx1"/>
                </a:solidFill>
              </a:rPr>
              <a:t>Must prohibit discrimination based on gender identity and sexual orientation, along with race, religion, etc.</a:t>
            </a:r>
          </a:p>
          <a:p>
            <a:pPr lvl="1"/>
            <a:r>
              <a:rPr lang="en-US" dirty="0">
                <a:solidFill>
                  <a:schemeClr val="tx1"/>
                </a:solidFill>
              </a:rPr>
              <a:t>Must contain an easy, clear procedure for telling staff or volunteers about discriminatory behavior or treatment occurring at the shelter</a:t>
            </a:r>
          </a:p>
          <a:p>
            <a:r>
              <a:rPr lang="en-US" b="1" u="sng" dirty="0">
                <a:solidFill>
                  <a:schemeClr val="tx1"/>
                </a:solidFill>
              </a:rPr>
              <a:t>Discussed at Intake</a:t>
            </a:r>
            <a:r>
              <a:rPr lang="en-US" dirty="0">
                <a:solidFill>
                  <a:schemeClr val="tx1"/>
                </a:solidFill>
              </a:rPr>
              <a:t>: Must be communicated to clients at intake</a:t>
            </a:r>
          </a:p>
          <a:p>
            <a:r>
              <a:rPr lang="en-US" b="1" u="sng" dirty="0">
                <a:solidFill>
                  <a:schemeClr val="tx1"/>
                </a:solidFill>
              </a:rPr>
              <a:t>Posted</a:t>
            </a:r>
            <a:r>
              <a:rPr lang="en-US" dirty="0">
                <a:solidFill>
                  <a:schemeClr val="tx1"/>
                </a:solidFill>
              </a:rPr>
              <a:t>: Must be posted publicly and in plain language</a:t>
            </a:r>
          </a:p>
          <a:p>
            <a:r>
              <a:rPr lang="en-US" b="1" u="sng" dirty="0">
                <a:solidFill>
                  <a:schemeClr val="tx1"/>
                </a:solidFill>
              </a:rPr>
              <a:t>Enforced</a:t>
            </a:r>
            <a:r>
              <a:rPr lang="en-US" dirty="0">
                <a:solidFill>
                  <a:schemeClr val="tx1"/>
                </a:solidFill>
              </a:rPr>
              <a:t>: Complaints of discrimination must be investigated and responded to immediately; Non-discrimination policy must be enforced</a:t>
            </a:r>
          </a:p>
        </p:txBody>
      </p:sp>
      <p:sp>
        <p:nvSpPr>
          <p:cNvPr id="4" name="Slide Number Placeholder 3"/>
          <p:cNvSpPr>
            <a:spLocks noGrp="1"/>
          </p:cNvSpPr>
          <p:nvPr>
            <p:ph type="sldNum" sz="quarter" idx="12"/>
          </p:nvPr>
        </p:nvSpPr>
        <p:spPr/>
        <p:txBody>
          <a:bodyPr/>
          <a:lstStyle/>
          <a:p>
            <a:fld id="{E87783BB-54EB-5944-95AE-CB20B74C7808}" type="slidenum">
              <a:rPr lang="en-US" smtClean="0"/>
              <a:pPr/>
              <a:t>27</a:t>
            </a:fld>
            <a:endParaRPr lang="en-US"/>
          </a:p>
        </p:txBody>
      </p:sp>
    </p:spTree>
    <p:extLst>
      <p:ext uri="{BB962C8B-B14F-4D97-AF65-F5344CB8AC3E}">
        <p14:creationId xmlns:p14="http://schemas.microsoft.com/office/powerpoint/2010/main" val="2058438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Scope of Non-Discrimination Policy	</a:t>
            </a:r>
          </a:p>
        </p:txBody>
      </p:sp>
      <p:sp>
        <p:nvSpPr>
          <p:cNvPr id="3" name="Content Placeholder 2"/>
          <p:cNvSpPr>
            <a:spLocks noGrp="1"/>
          </p:cNvSpPr>
          <p:nvPr>
            <p:ph idx="1"/>
          </p:nvPr>
        </p:nvSpPr>
        <p:spPr>
          <a:xfrm>
            <a:off x="457199" y="2209800"/>
            <a:ext cx="8109858" cy="3916363"/>
          </a:xfrm>
        </p:spPr>
        <p:txBody>
          <a:bodyPr>
            <a:normAutofit fontScale="77500" lnSpcReduction="20000"/>
          </a:bodyPr>
          <a:lstStyle/>
          <a:p>
            <a:pPr marL="0" indent="0">
              <a:buNone/>
            </a:pPr>
            <a:r>
              <a:rPr lang="en-US" dirty="0">
                <a:solidFill>
                  <a:schemeClr val="tx1"/>
                </a:solidFill>
              </a:rPr>
              <a:t>Non-discrimination policies should address your shelter’s commitment to serving LGBTQI people equally by including:</a:t>
            </a:r>
          </a:p>
          <a:p>
            <a:pPr marL="228600" lvl="1">
              <a:spcBef>
                <a:spcPts val="1800"/>
              </a:spcBef>
              <a:buClr>
                <a:schemeClr val="accent1"/>
              </a:buClr>
            </a:pPr>
            <a:r>
              <a:rPr lang="en-US" dirty="0">
                <a:solidFill>
                  <a:schemeClr val="tx1"/>
                </a:solidFill>
              </a:rPr>
              <a:t>A declaration of respect and dignity for all people</a:t>
            </a:r>
          </a:p>
          <a:p>
            <a:r>
              <a:rPr lang="en-US" dirty="0">
                <a:solidFill>
                  <a:schemeClr val="tx1"/>
                </a:solidFill>
              </a:rPr>
              <a:t>Admissions non-discrimination rules</a:t>
            </a:r>
          </a:p>
          <a:p>
            <a:r>
              <a:rPr lang="en-US" dirty="0">
                <a:solidFill>
                  <a:schemeClr val="tx1"/>
                </a:solidFill>
              </a:rPr>
              <a:t>The procedure for determining gender identity at intake</a:t>
            </a:r>
          </a:p>
          <a:p>
            <a:r>
              <a:rPr lang="en-US" dirty="0">
                <a:solidFill>
                  <a:schemeClr val="tx1"/>
                </a:solidFill>
              </a:rPr>
              <a:t>The procedure for making room and program assignments based on gender identity</a:t>
            </a:r>
          </a:p>
          <a:p>
            <a:pPr marL="228600" indent="-228600"/>
            <a:r>
              <a:rPr lang="en-US" dirty="0">
                <a:solidFill>
                  <a:schemeClr val="tx1"/>
                </a:solidFill>
              </a:rPr>
              <a:t>Non-discrimination rules for hiring and treatment of employees and volunteers </a:t>
            </a:r>
          </a:p>
          <a:p>
            <a:pPr marL="228600" indent="-228600"/>
            <a:r>
              <a:rPr lang="en-US" dirty="0">
                <a:solidFill>
                  <a:schemeClr val="tx1"/>
                </a:solidFill>
              </a:rPr>
              <a:t>Rules of conduct for staff, volunteers and clients</a:t>
            </a:r>
          </a:p>
          <a:p>
            <a:pPr marL="228600" indent="-228600"/>
            <a:r>
              <a:rPr lang="en-US" dirty="0">
                <a:solidFill>
                  <a:schemeClr val="tx1"/>
                </a:solidFill>
              </a:rPr>
              <a:t>The procedure for handling conflicts and violence</a:t>
            </a:r>
          </a:p>
          <a:p>
            <a:pPr marL="0" indent="0">
              <a:buNone/>
            </a:pPr>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28</a:t>
            </a:fld>
            <a:endParaRPr lang="en-US"/>
          </a:p>
        </p:txBody>
      </p:sp>
    </p:spTree>
    <p:extLst>
      <p:ext uri="{BB962C8B-B14F-4D97-AF65-F5344CB8AC3E}">
        <p14:creationId xmlns:p14="http://schemas.microsoft.com/office/powerpoint/2010/main" val="197706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Operations &amp; Processes</a:t>
            </a:r>
          </a:p>
        </p:txBody>
      </p:sp>
      <p:sp>
        <p:nvSpPr>
          <p:cNvPr id="3" name="Content Placeholder 2"/>
          <p:cNvSpPr>
            <a:spLocks noGrp="1"/>
          </p:cNvSpPr>
          <p:nvPr>
            <p:ph idx="1"/>
          </p:nvPr>
        </p:nvSpPr>
        <p:spPr>
          <a:xfrm>
            <a:off x="457199" y="2209800"/>
            <a:ext cx="7162801" cy="3916363"/>
          </a:xfrm>
        </p:spPr>
        <p:txBody>
          <a:bodyPr/>
          <a:lstStyle/>
          <a:p>
            <a:pPr marL="0" indent="0">
              <a:buNone/>
            </a:pPr>
            <a:r>
              <a:rPr lang="en-US" dirty="0">
                <a:solidFill>
                  <a:schemeClr val="tx1"/>
                </a:solidFill>
              </a:rPr>
              <a:t>Day-to-day operations bring policy to life! </a:t>
            </a:r>
          </a:p>
          <a:p>
            <a:r>
              <a:rPr lang="en-US" dirty="0">
                <a:solidFill>
                  <a:schemeClr val="tx1"/>
                </a:solidFill>
              </a:rPr>
              <a:t>Admissions and intake </a:t>
            </a:r>
          </a:p>
          <a:p>
            <a:r>
              <a:rPr lang="en-US" dirty="0">
                <a:solidFill>
                  <a:schemeClr val="tx1"/>
                </a:solidFill>
              </a:rPr>
              <a:t>Creating safe space</a:t>
            </a:r>
          </a:p>
          <a:p>
            <a:r>
              <a:rPr lang="en-US" dirty="0">
                <a:solidFill>
                  <a:schemeClr val="tx1"/>
                </a:solidFill>
              </a:rPr>
              <a:t>Conflict resolution</a:t>
            </a:r>
          </a:p>
          <a:p>
            <a:r>
              <a:rPr lang="en-US" dirty="0">
                <a:solidFill>
                  <a:schemeClr val="tx1"/>
                </a:solidFill>
              </a:rPr>
              <a:t>Referrals to another facility or outside services</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E87783BB-54EB-5944-95AE-CB20B74C7808}" type="slidenum">
              <a:rPr lang="en-US" smtClean="0"/>
              <a:pPr/>
              <a:t>29</a:t>
            </a:fld>
            <a:endParaRPr lang="en-US"/>
          </a:p>
        </p:txBody>
      </p:sp>
    </p:spTree>
    <p:extLst>
      <p:ext uri="{BB962C8B-B14F-4D97-AF65-F5344CB8AC3E}">
        <p14:creationId xmlns:p14="http://schemas.microsoft.com/office/powerpoint/2010/main" val="1762512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City of Atlanta </a:t>
            </a:r>
            <a:br>
              <a:rPr lang="en-US" dirty="0"/>
            </a:br>
            <a:r>
              <a:rPr lang="en-US" dirty="0"/>
              <a:t>Code of Ordinances </a:t>
            </a:r>
          </a:p>
        </p:txBody>
      </p:sp>
      <p:sp>
        <p:nvSpPr>
          <p:cNvPr id="3" name="Content Placeholder 2"/>
          <p:cNvSpPr>
            <a:spLocks noGrp="1"/>
          </p:cNvSpPr>
          <p:nvPr>
            <p:ph idx="1"/>
          </p:nvPr>
        </p:nvSpPr>
        <p:spPr>
          <a:solidFill>
            <a:schemeClr val="bg1"/>
          </a:solidFill>
          <a:ln>
            <a:solidFill>
              <a:schemeClr val="bg1"/>
            </a:solidFill>
          </a:ln>
        </p:spPr>
        <p:txBody>
          <a:bodyPr>
            <a:normAutofit fontScale="40000" lnSpcReduction="20000"/>
          </a:bodyPr>
          <a:lstStyle/>
          <a:p>
            <a:pPr marL="0" indent="0" algn="ctr">
              <a:lnSpc>
                <a:spcPct val="120000"/>
              </a:lnSpc>
              <a:spcBef>
                <a:spcPts val="0"/>
              </a:spcBef>
              <a:buNone/>
            </a:pPr>
            <a:r>
              <a:rPr lang="en-US" sz="3400" b="1" u="sng" dirty="0">
                <a:solidFill>
                  <a:schemeClr val="tx1"/>
                </a:solidFill>
              </a:rPr>
              <a:t>Non-Discrimination Law for Public Accommodations</a:t>
            </a:r>
          </a:p>
          <a:p>
            <a:pPr marL="0" indent="0" algn="ctr">
              <a:lnSpc>
                <a:spcPct val="120000"/>
              </a:lnSpc>
              <a:spcBef>
                <a:spcPts val="0"/>
              </a:spcBef>
              <a:buNone/>
            </a:pPr>
            <a:r>
              <a:rPr lang="en-US" sz="3400" b="1" u="sng" dirty="0">
                <a:solidFill>
                  <a:schemeClr val="tx1"/>
                </a:solidFill>
              </a:rPr>
              <a:t>Including Homeless Shelters </a:t>
            </a:r>
          </a:p>
          <a:p>
            <a:r>
              <a:rPr lang="en-US" sz="2900" dirty="0">
                <a:solidFill>
                  <a:schemeClr val="tx1"/>
                </a:solidFill>
              </a:rPr>
              <a:t>Homeless Shelters are a “Public Accommodation” under City of Atlanta law</a:t>
            </a:r>
          </a:p>
          <a:p>
            <a:pPr>
              <a:spcAft>
                <a:spcPts val="1000"/>
              </a:spcAft>
            </a:pPr>
            <a:r>
              <a:rPr lang="en-US" sz="2900" dirty="0">
                <a:solidFill>
                  <a:schemeClr val="tx1"/>
                </a:solidFill>
              </a:rPr>
              <a:t>It is unlawful for a public accommodation, located in Atlanta, to do any of the following :</a:t>
            </a:r>
          </a:p>
          <a:p>
            <a:pPr lvl="1">
              <a:spcAft>
                <a:spcPts val="1000"/>
              </a:spcAft>
            </a:pPr>
            <a:r>
              <a:rPr lang="en-US" sz="3000" dirty="0">
                <a:solidFill>
                  <a:schemeClr val="tx1"/>
                </a:solidFill>
              </a:rPr>
              <a:t>Deny, refuse or reject from entry, or from receipt of a good, advantage, privilege or service because of an individual's, or the perception of an individual's race, color, creed, religion, sex, </a:t>
            </a:r>
            <a:r>
              <a:rPr lang="en-US" sz="3000" u="sng" dirty="0">
                <a:solidFill>
                  <a:schemeClr val="tx1"/>
                </a:solidFill>
              </a:rPr>
              <a:t>domestic relationship status</a:t>
            </a:r>
            <a:r>
              <a:rPr lang="en-US" sz="3000" dirty="0">
                <a:solidFill>
                  <a:schemeClr val="tx1"/>
                </a:solidFill>
              </a:rPr>
              <a:t>, </a:t>
            </a:r>
            <a:r>
              <a:rPr lang="en-US" sz="3000" u="sng" dirty="0">
                <a:solidFill>
                  <a:schemeClr val="tx1"/>
                </a:solidFill>
              </a:rPr>
              <a:t>parental status</a:t>
            </a:r>
            <a:r>
              <a:rPr lang="en-US" sz="3000" dirty="0">
                <a:solidFill>
                  <a:schemeClr val="tx1"/>
                </a:solidFill>
              </a:rPr>
              <a:t>, </a:t>
            </a:r>
            <a:r>
              <a:rPr lang="en-US" sz="3000" u="sng" dirty="0">
                <a:solidFill>
                  <a:schemeClr val="tx1"/>
                </a:solidFill>
              </a:rPr>
              <a:t>sexual orientation</a:t>
            </a:r>
            <a:r>
              <a:rPr lang="en-US" sz="3000" dirty="0">
                <a:solidFill>
                  <a:schemeClr val="tx1"/>
                </a:solidFill>
              </a:rPr>
              <a:t>, national origin, </a:t>
            </a:r>
            <a:r>
              <a:rPr lang="en-US" sz="3000" u="sng" dirty="0">
                <a:solidFill>
                  <a:schemeClr val="tx1"/>
                </a:solidFill>
              </a:rPr>
              <a:t>gender identity</a:t>
            </a:r>
            <a:r>
              <a:rPr lang="en-US" sz="3000" dirty="0">
                <a:solidFill>
                  <a:schemeClr val="tx1"/>
                </a:solidFill>
              </a:rPr>
              <a:t>, age, disability, or the use of a trained dog guide by a blind, deaf or otherwise physically disabled person</a:t>
            </a:r>
          </a:p>
          <a:p>
            <a:pPr lvl="1"/>
            <a:r>
              <a:rPr lang="en-US" sz="3000" dirty="0">
                <a:solidFill>
                  <a:schemeClr val="tx1"/>
                </a:solidFill>
              </a:rPr>
              <a:t>This law applies to a shelter’s  owner, manager, employees and volu</a:t>
            </a:r>
            <a:r>
              <a:rPr lang="en-US" sz="3000" dirty="0"/>
              <a:t>nteers</a:t>
            </a:r>
          </a:p>
          <a:p>
            <a:pPr lvl="1"/>
            <a:endParaRPr lang="en-US" sz="2600" dirty="0"/>
          </a:p>
          <a:p>
            <a:pPr marL="0" indent="0">
              <a:buNone/>
            </a:pPr>
            <a:endParaRPr lang="en-US" sz="2200" dirty="0"/>
          </a:p>
          <a:p>
            <a:pPr marL="0" indent="0">
              <a:buNone/>
            </a:pPr>
            <a:r>
              <a:rPr lang="en-US" sz="2200" dirty="0">
                <a:solidFill>
                  <a:schemeClr val="tx1"/>
                </a:solidFill>
              </a:rPr>
              <a:t>Atlanta Code of Ordinances, Sections 94-66 and 94-68</a:t>
            </a:r>
          </a:p>
          <a:p>
            <a:pPr marL="0" indent="0">
              <a:buNone/>
            </a:pPr>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3</a:t>
            </a:fld>
            <a:endParaRPr lang="en-US"/>
          </a:p>
        </p:txBody>
      </p:sp>
    </p:spTree>
    <p:extLst>
      <p:ext uri="{BB962C8B-B14F-4D97-AF65-F5344CB8AC3E}">
        <p14:creationId xmlns:p14="http://schemas.microsoft.com/office/powerpoint/2010/main" val="60639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a:solidFill>
                  <a:schemeClr val="tx1"/>
                </a:solidFill>
              </a:rPr>
              <a:t>Your Shelter’s Intake Procedures</a:t>
            </a:r>
          </a:p>
        </p:txBody>
      </p:sp>
      <p:sp>
        <p:nvSpPr>
          <p:cNvPr id="4" name="Slide Number Placeholder 3"/>
          <p:cNvSpPr>
            <a:spLocks noGrp="1"/>
          </p:cNvSpPr>
          <p:nvPr>
            <p:ph type="sldNum" sz="quarter" idx="12"/>
          </p:nvPr>
        </p:nvSpPr>
        <p:spPr/>
        <p:txBody>
          <a:bodyPr/>
          <a:lstStyle/>
          <a:p>
            <a:fld id="{E87783BB-54EB-5944-95AE-CB20B74C7808}" type="slidenum">
              <a:rPr lang="en-US" smtClean="0"/>
              <a:pPr/>
              <a:t>30</a:t>
            </a:fld>
            <a:endParaRPr lang="en-US"/>
          </a:p>
        </p:txBody>
      </p:sp>
    </p:spTree>
    <p:extLst>
      <p:ext uri="{BB962C8B-B14F-4D97-AF65-F5344CB8AC3E}">
        <p14:creationId xmlns:p14="http://schemas.microsoft.com/office/powerpoint/2010/main" val="2261962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Intake</a:t>
            </a: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At intake, shelter should state that its admissions are based on the client’s gender identity, not sex assigned at birth </a:t>
            </a:r>
          </a:p>
          <a:p>
            <a:r>
              <a:rPr lang="en-US" dirty="0">
                <a:solidFill>
                  <a:schemeClr val="tx1"/>
                </a:solidFill>
              </a:rPr>
              <a:t>Shelter cannot ask for ID to make gender-based admissions, sleeping and programming decisions</a:t>
            </a:r>
          </a:p>
          <a:p>
            <a:r>
              <a:rPr lang="en-US" dirty="0">
                <a:solidFill>
                  <a:schemeClr val="tx1"/>
                </a:solidFill>
              </a:rPr>
              <a:t>Single-sex shelter must admit a potential client whose gender identity qualifies for the shelter</a:t>
            </a:r>
          </a:p>
          <a:p>
            <a:r>
              <a:rPr lang="en-US" dirty="0">
                <a:solidFill>
                  <a:schemeClr val="tx1"/>
                </a:solidFill>
              </a:rPr>
              <a:t>Shelter cannot ask questions or seek documentation or information about the potential client’s anatomy or medical history</a:t>
            </a:r>
          </a:p>
          <a:p>
            <a:r>
              <a:rPr lang="en-US" dirty="0">
                <a:solidFill>
                  <a:schemeClr val="tx1"/>
                </a:solidFill>
              </a:rPr>
              <a:t>Potential clients cannot be denied shelter access because their appearance or behavior does not conform to gender stereotypes</a:t>
            </a:r>
          </a:p>
          <a:p>
            <a:pPr marL="228600" lvl="1" indent="0">
              <a:buNone/>
            </a:pPr>
            <a:endParaRPr lang="en-US" dirty="0">
              <a:solidFill>
                <a:schemeClr val="tx1"/>
              </a:solidFill>
            </a:endParaRPr>
          </a:p>
          <a:p>
            <a:pPr marL="228600" lvl="1" indent="0">
              <a:buNone/>
            </a:pPr>
            <a:r>
              <a:rPr lang="en-US" sz="1600" dirty="0">
                <a:solidFill>
                  <a:schemeClr val="tx1"/>
                </a:solidFill>
              </a:rPr>
              <a:t>(HUD Equal Access Rule, 77 Federal Rule 5662(Notice CPD-15-02))</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31</a:t>
            </a:fld>
            <a:endParaRPr lang="en-US"/>
          </a:p>
        </p:txBody>
      </p:sp>
    </p:spTree>
    <p:extLst>
      <p:ext uri="{BB962C8B-B14F-4D97-AF65-F5344CB8AC3E}">
        <p14:creationId xmlns:p14="http://schemas.microsoft.com/office/powerpoint/2010/main" val="422596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Determining Gender Identity(revisited)</a:t>
            </a:r>
          </a:p>
        </p:txBody>
      </p:sp>
      <p:sp>
        <p:nvSpPr>
          <p:cNvPr id="3" name="Content Placeholder 2"/>
          <p:cNvSpPr>
            <a:spLocks noGrp="1"/>
          </p:cNvSpPr>
          <p:nvPr>
            <p:ph idx="1"/>
          </p:nvPr>
        </p:nvSpPr>
        <p:spPr/>
        <p:txBody>
          <a:bodyPr/>
          <a:lstStyle/>
          <a:p>
            <a:r>
              <a:rPr lang="en-US" dirty="0">
                <a:solidFill>
                  <a:schemeClr val="tx1"/>
                </a:solidFill>
              </a:rPr>
              <a:t>Regardless of appearance, a determination of gender identity should be based on the statements or requests made by the individual </a:t>
            </a:r>
          </a:p>
          <a:p>
            <a:pPr lvl="2">
              <a:buFont typeface="Wingdings" pitchFamily="2" charset="2"/>
              <a:buChar char="§"/>
            </a:pPr>
            <a:r>
              <a:rPr lang="en-US" dirty="0">
                <a:solidFill>
                  <a:schemeClr val="tx1"/>
                </a:solidFill>
              </a:rPr>
              <a:t>Honor a client’s request to use their chosen   </a:t>
            </a:r>
            <a:r>
              <a:rPr lang="en-US" baseline="0" dirty="0">
                <a:solidFill>
                  <a:schemeClr val="tx1"/>
                </a:solidFill>
              </a:rPr>
              <a:t>                              </a:t>
            </a:r>
            <a:r>
              <a:rPr lang="en-US" dirty="0">
                <a:solidFill>
                  <a:schemeClr val="tx1"/>
                </a:solidFill>
              </a:rPr>
              <a:t>     name rather than the name on their ID    </a:t>
            </a:r>
          </a:p>
          <a:p>
            <a:pPr lvl="2">
              <a:buFont typeface="Wingdings" pitchFamily="2" charset="2"/>
              <a:buChar char="§"/>
            </a:pPr>
            <a:r>
              <a:rPr lang="en-US" dirty="0">
                <a:solidFill>
                  <a:schemeClr val="tx1"/>
                </a:solidFill>
              </a:rPr>
              <a:t>Honor a client’s request regarding pronouns</a:t>
            </a:r>
          </a:p>
          <a:p>
            <a:r>
              <a:rPr lang="en-US" dirty="0">
                <a:solidFill>
                  <a:schemeClr val="tx1"/>
                </a:solidFill>
              </a:rPr>
              <a:t>If you accidently use the wrong pronoun or name, apologize quickly and sincerely, then move on.   Do not dwell on the mistake</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32</a:t>
            </a:fld>
            <a:endParaRPr lang="en-US"/>
          </a:p>
        </p:txBody>
      </p:sp>
    </p:spTree>
    <p:extLst>
      <p:ext uri="{BB962C8B-B14F-4D97-AF65-F5344CB8AC3E}">
        <p14:creationId xmlns:p14="http://schemas.microsoft.com/office/powerpoint/2010/main" val="92621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4000"/>
            <a:ext cx="6508377" cy="1143000"/>
          </a:xfrm>
        </p:spPr>
        <p:txBody>
          <a:bodyPr/>
          <a:lstStyle/>
          <a:p>
            <a:pPr algn="ctr"/>
            <a:r>
              <a:rPr lang="en-US" dirty="0"/>
              <a:t>Placement/Housing</a:t>
            </a:r>
            <a:br>
              <a:rPr lang="en-US" dirty="0"/>
            </a:br>
            <a:r>
              <a:rPr lang="en-US" dirty="0"/>
              <a:t>(revisited)</a:t>
            </a: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How transgender and intersex clients are assigned to services (ex. bed assignment, bathrooms):</a:t>
            </a:r>
          </a:p>
          <a:p>
            <a:pPr lvl="1"/>
            <a:r>
              <a:rPr lang="en-US" dirty="0">
                <a:solidFill>
                  <a:schemeClr val="tx1"/>
                </a:solidFill>
              </a:rPr>
              <a:t>Placement/housing of the client must be based on the client’s gender identity, taking health and safety concerns into consideration  </a:t>
            </a:r>
          </a:p>
          <a:p>
            <a:pPr lvl="1"/>
            <a:r>
              <a:rPr lang="en-US" dirty="0">
                <a:solidFill>
                  <a:schemeClr val="tx1"/>
                </a:solidFill>
              </a:rPr>
              <a:t>The client’s own views with respect to personal health and safety should be given serious consideration in making the placement</a:t>
            </a:r>
          </a:p>
          <a:p>
            <a:r>
              <a:rPr lang="en-US" dirty="0">
                <a:solidFill>
                  <a:schemeClr val="tx1"/>
                </a:solidFill>
              </a:rPr>
              <a:t>If a transgender or intersex client requests assignment based on sex assigned at birth, the shelter should honor that request if consistent with health, safety and privacy concerns (this request may occur more often with female-to-male transgender men)</a:t>
            </a:r>
          </a:p>
          <a:p>
            <a:r>
              <a:rPr lang="en-US" dirty="0">
                <a:solidFill>
                  <a:schemeClr val="tx1"/>
                </a:solidFill>
              </a:rPr>
              <a:t>Shelter cannot make an assignment or reassignment based on complaints of another person when the sole basis of the complaint is a client’s or potential client’s being LGBTQ or gender non-conforming </a:t>
            </a:r>
          </a:p>
        </p:txBody>
      </p:sp>
      <p:sp>
        <p:nvSpPr>
          <p:cNvPr id="4" name="Slide Number Placeholder 3"/>
          <p:cNvSpPr>
            <a:spLocks noGrp="1"/>
          </p:cNvSpPr>
          <p:nvPr>
            <p:ph type="sldNum" sz="quarter" idx="12"/>
          </p:nvPr>
        </p:nvSpPr>
        <p:spPr/>
        <p:txBody>
          <a:bodyPr/>
          <a:lstStyle/>
          <a:p>
            <a:fld id="{E87783BB-54EB-5944-95AE-CB20B74C7808}" type="slidenum">
              <a:rPr lang="en-US" smtClean="0"/>
              <a:pPr/>
              <a:t>33</a:t>
            </a:fld>
            <a:endParaRPr lang="en-US"/>
          </a:p>
        </p:txBody>
      </p:sp>
    </p:spTree>
    <p:extLst>
      <p:ext uri="{BB962C8B-B14F-4D97-AF65-F5344CB8AC3E}">
        <p14:creationId xmlns:p14="http://schemas.microsoft.com/office/powerpoint/2010/main" val="1146213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57" y="3429000"/>
            <a:ext cx="5314790" cy="1398494"/>
          </a:xfrm>
        </p:spPr>
        <p:txBody>
          <a:bodyPr/>
          <a:lstStyle/>
          <a:p>
            <a:r>
              <a:rPr lang="en-US" dirty="0"/>
              <a:t>Creating Safe Space at Your Shelter</a:t>
            </a:r>
          </a:p>
        </p:txBody>
      </p:sp>
      <p:sp>
        <p:nvSpPr>
          <p:cNvPr id="3" name="Slide Number Placeholder 2"/>
          <p:cNvSpPr>
            <a:spLocks noGrp="1"/>
          </p:cNvSpPr>
          <p:nvPr>
            <p:ph type="sldNum" sz="quarter" idx="12"/>
          </p:nvPr>
        </p:nvSpPr>
        <p:spPr/>
        <p:txBody>
          <a:bodyPr/>
          <a:lstStyle/>
          <a:p>
            <a:fld id="{E87783BB-54EB-5944-95AE-CB20B74C7808}" type="slidenum">
              <a:rPr lang="en-US" smtClean="0"/>
              <a:pPr/>
              <a:t>34</a:t>
            </a:fld>
            <a:endParaRPr lang="en-US"/>
          </a:p>
        </p:txBody>
      </p:sp>
    </p:spTree>
    <p:extLst>
      <p:ext uri="{BB962C8B-B14F-4D97-AF65-F5344CB8AC3E}">
        <p14:creationId xmlns:p14="http://schemas.microsoft.com/office/powerpoint/2010/main" val="4066771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Creating Safe Space at your Shelter</a:t>
            </a:r>
          </a:p>
        </p:txBody>
      </p:sp>
      <p:sp>
        <p:nvSpPr>
          <p:cNvPr id="3" name="Content Placeholder 2"/>
          <p:cNvSpPr>
            <a:spLocks noGrp="1"/>
          </p:cNvSpPr>
          <p:nvPr>
            <p:ph idx="1"/>
          </p:nvPr>
        </p:nvSpPr>
        <p:spPr/>
        <p:txBody>
          <a:bodyPr>
            <a:normAutofit/>
          </a:bodyPr>
          <a:lstStyle/>
          <a:p>
            <a:pPr marL="0" indent="0">
              <a:buNone/>
            </a:pPr>
            <a:r>
              <a:rPr lang="en-US" sz="1400" dirty="0">
                <a:solidFill>
                  <a:schemeClr val="tx1"/>
                </a:solidFill>
              </a:rPr>
              <a:t>What is “safe space”?</a:t>
            </a:r>
          </a:p>
          <a:p>
            <a:pPr marL="0" indent="0">
              <a:buNone/>
            </a:pPr>
            <a:r>
              <a:rPr lang="en-US" sz="1400" dirty="0">
                <a:solidFill>
                  <a:schemeClr val="tx1"/>
                </a:solidFill>
              </a:rPr>
              <a:t>More than physical space; an </a:t>
            </a:r>
            <a:r>
              <a:rPr lang="en-US" sz="1400" i="1" dirty="0">
                <a:solidFill>
                  <a:schemeClr val="tx1"/>
                </a:solidFill>
              </a:rPr>
              <a:t>environment</a:t>
            </a:r>
          </a:p>
          <a:p>
            <a:pPr lvl="2"/>
            <a:r>
              <a:rPr lang="en-US" sz="1400" dirty="0">
                <a:solidFill>
                  <a:schemeClr val="tx1"/>
                </a:solidFill>
              </a:rPr>
              <a:t>Is this a place where I can be myself, or will I have to hide who I am?</a:t>
            </a:r>
          </a:p>
          <a:p>
            <a:pPr lvl="2"/>
            <a:r>
              <a:rPr lang="en-US" sz="1400" dirty="0">
                <a:solidFill>
                  <a:schemeClr val="tx1"/>
                </a:solidFill>
              </a:rPr>
              <a:t>Is this a place where I will experience violence from employees, volunteers, or other residents?</a:t>
            </a:r>
          </a:p>
          <a:p>
            <a:pPr lvl="2"/>
            <a:r>
              <a:rPr lang="en-US" sz="1400" dirty="0">
                <a:solidFill>
                  <a:schemeClr val="tx1"/>
                </a:solidFill>
              </a:rPr>
              <a:t>Will the people who work here understand what I need?</a:t>
            </a:r>
          </a:p>
          <a:p>
            <a:pPr lvl="2"/>
            <a:r>
              <a:rPr lang="en-US" sz="1400" dirty="0">
                <a:solidFill>
                  <a:schemeClr val="tx1"/>
                </a:solidFill>
              </a:rPr>
              <a:t>Am I safe enough here to stay off the streets tonight?</a:t>
            </a:r>
          </a:p>
          <a:p>
            <a:pPr marL="0" lvl="0" indent="0">
              <a:buNone/>
            </a:pPr>
            <a:r>
              <a:rPr lang="en-US" sz="1400" dirty="0">
                <a:solidFill>
                  <a:schemeClr val="tx1"/>
                </a:solidFill>
              </a:rPr>
              <a:t>Ways of showing that the shelter is safe space: </a:t>
            </a:r>
          </a:p>
          <a:p>
            <a:pPr lvl="2"/>
            <a:r>
              <a:rPr lang="en-US" sz="1400" dirty="0">
                <a:solidFill>
                  <a:schemeClr val="tx1"/>
                </a:solidFill>
              </a:rPr>
              <a:t>Posted non-discrimination policies in multiple locations</a:t>
            </a:r>
          </a:p>
          <a:p>
            <a:pPr lvl="2"/>
            <a:r>
              <a:rPr lang="en-US" sz="1400" dirty="0">
                <a:solidFill>
                  <a:schemeClr val="tx1"/>
                </a:solidFill>
              </a:rPr>
              <a:t>LGBTQI-affirming literature and resource pamphlets  in common areas </a:t>
            </a:r>
          </a:p>
          <a:p>
            <a:pPr lvl="2"/>
            <a:r>
              <a:rPr lang="en-US" sz="1400" dirty="0">
                <a:solidFill>
                  <a:schemeClr val="tx1"/>
                </a:solidFill>
              </a:rPr>
              <a:t>LGBTQI-affirming activities (support/social groups)</a:t>
            </a:r>
          </a:p>
          <a:p>
            <a:pPr marL="0" indent="0">
              <a:buNone/>
            </a:pPr>
            <a:endParaRPr lang="en-US" sz="1600"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35</a:t>
            </a:fld>
            <a:endParaRPr lang="en-US"/>
          </a:p>
        </p:txBody>
      </p:sp>
    </p:spTree>
    <p:extLst>
      <p:ext uri="{BB962C8B-B14F-4D97-AF65-F5344CB8AC3E}">
        <p14:creationId xmlns:p14="http://schemas.microsoft.com/office/powerpoint/2010/main" val="3319331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Providing Privacy for Transgender and Intersex Clients</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Potential means of protecting privacy include: </a:t>
            </a:r>
          </a:p>
          <a:p>
            <a:pPr lvl="1"/>
            <a:r>
              <a:rPr lang="en-US" dirty="0">
                <a:solidFill>
                  <a:schemeClr val="tx1"/>
                </a:solidFill>
              </a:rPr>
              <a:t>a privacy partition or curtain; </a:t>
            </a:r>
          </a:p>
          <a:p>
            <a:pPr lvl="1"/>
            <a:r>
              <a:rPr lang="en-US" dirty="0">
                <a:solidFill>
                  <a:schemeClr val="tx1"/>
                </a:solidFill>
              </a:rPr>
              <a:t>offering use of a nearby private restroom or office; and</a:t>
            </a:r>
          </a:p>
          <a:p>
            <a:pPr lvl="1"/>
            <a:r>
              <a:rPr lang="en-US" dirty="0">
                <a:solidFill>
                  <a:schemeClr val="tx1"/>
                </a:solidFill>
              </a:rPr>
              <a:t>creating separate changing schedules</a:t>
            </a:r>
          </a:p>
          <a:p>
            <a:r>
              <a:rPr lang="en-US" dirty="0">
                <a:solidFill>
                  <a:schemeClr val="tx1"/>
                </a:solidFill>
              </a:rPr>
              <a:t>At a minimum, when a transgender or intersex client expresses a privacy or safety concern, the shelter must allow the client to use bathrooms and dressing areas at a separate time from others in the facility</a:t>
            </a:r>
          </a:p>
          <a:p>
            <a:r>
              <a:rPr lang="en-US" dirty="0">
                <a:solidFill>
                  <a:schemeClr val="tx1"/>
                </a:solidFill>
              </a:rPr>
              <a:t>To the extent feasible, a shelter shall work with the layout of the facility to provide for privacy in bathrooms and dressing areas, such as: </a:t>
            </a:r>
          </a:p>
          <a:p>
            <a:pPr lvl="1"/>
            <a:r>
              <a:rPr lang="en-US" dirty="0">
                <a:solidFill>
                  <a:schemeClr val="tx1"/>
                </a:solidFill>
              </a:rPr>
              <a:t>adding doors and locks to toilet stalls; and </a:t>
            </a:r>
          </a:p>
          <a:p>
            <a:pPr lvl="1"/>
            <a:r>
              <a:rPr lang="en-US" dirty="0">
                <a:solidFill>
                  <a:schemeClr val="tx1"/>
                </a:solidFill>
              </a:rPr>
              <a:t>creating separate shower stalls.</a:t>
            </a:r>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36</a:t>
            </a:fld>
            <a:endParaRPr lang="en-US"/>
          </a:p>
        </p:txBody>
      </p:sp>
    </p:spTree>
    <p:extLst>
      <p:ext uri="{BB962C8B-B14F-4D97-AF65-F5344CB8AC3E}">
        <p14:creationId xmlns:p14="http://schemas.microsoft.com/office/powerpoint/2010/main" val="2778058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across the shelter:</a:t>
            </a:r>
          </a:p>
        </p:txBody>
      </p:sp>
      <p:sp>
        <p:nvSpPr>
          <p:cNvPr id="3" name="Content Placeholder 2"/>
          <p:cNvSpPr>
            <a:spLocks noGrp="1"/>
          </p:cNvSpPr>
          <p:nvPr>
            <p:ph idx="1"/>
          </p:nvPr>
        </p:nvSpPr>
        <p:spPr/>
        <p:txBody>
          <a:bodyPr/>
          <a:lstStyle/>
          <a:p>
            <a:pPr marL="0" indent="0">
              <a:buNone/>
            </a:pPr>
            <a:r>
              <a:rPr lang="en-US" dirty="0">
                <a:solidFill>
                  <a:schemeClr val="tx1"/>
                </a:solidFill>
              </a:rPr>
              <a:t>How would a person who identifies as LGBTQI know that your shelter is a “safe space” upon entering…</a:t>
            </a:r>
          </a:p>
          <a:p>
            <a:r>
              <a:rPr lang="en-US" dirty="0">
                <a:solidFill>
                  <a:schemeClr val="tx1"/>
                </a:solidFill>
              </a:rPr>
              <a:t>Front office, intake area or waiting room</a:t>
            </a:r>
          </a:p>
          <a:p>
            <a:r>
              <a:rPr lang="en-US" dirty="0">
                <a:solidFill>
                  <a:schemeClr val="tx1"/>
                </a:solidFill>
              </a:rPr>
              <a:t>Common areas: hallways, kitchens, stairwells</a:t>
            </a:r>
          </a:p>
          <a:p>
            <a:r>
              <a:rPr lang="en-US" dirty="0">
                <a:solidFill>
                  <a:schemeClr val="tx1"/>
                </a:solidFill>
              </a:rPr>
              <a:t>Sleeping areas</a:t>
            </a:r>
          </a:p>
          <a:p>
            <a:r>
              <a:rPr lang="en-US" dirty="0">
                <a:solidFill>
                  <a:schemeClr val="tx1"/>
                </a:solidFill>
              </a:rPr>
              <a:t>Bathrooms</a:t>
            </a:r>
          </a:p>
          <a:p>
            <a:r>
              <a:rPr lang="en-US" dirty="0">
                <a:solidFill>
                  <a:schemeClr val="tx1"/>
                </a:solidFill>
              </a:rPr>
              <a:t>Showers</a:t>
            </a:r>
          </a:p>
        </p:txBody>
      </p:sp>
      <p:sp>
        <p:nvSpPr>
          <p:cNvPr id="4" name="Slide Number Placeholder 3"/>
          <p:cNvSpPr>
            <a:spLocks noGrp="1"/>
          </p:cNvSpPr>
          <p:nvPr>
            <p:ph type="sldNum" sz="quarter" idx="12"/>
          </p:nvPr>
        </p:nvSpPr>
        <p:spPr/>
        <p:txBody>
          <a:bodyPr/>
          <a:lstStyle/>
          <a:p>
            <a:fld id="{E87783BB-54EB-5944-95AE-CB20B74C7808}" type="slidenum">
              <a:rPr lang="en-US" smtClean="0"/>
              <a:pPr/>
              <a:t>37</a:t>
            </a:fld>
            <a:endParaRPr lang="en-US"/>
          </a:p>
        </p:txBody>
      </p:sp>
    </p:spTree>
    <p:extLst>
      <p:ext uri="{BB962C8B-B14F-4D97-AF65-F5344CB8AC3E}">
        <p14:creationId xmlns:p14="http://schemas.microsoft.com/office/powerpoint/2010/main" val="3448935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Training 101</a:t>
            </a:r>
          </a:p>
        </p:txBody>
      </p:sp>
      <p:sp>
        <p:nvSpPr>
          <p:cNvPr id="3" name="Content Placeholder 2"/>
          <p:cNvSpPr>
            <a:spLocks noGrp="1"/>
          </p:cNvSpPr>
          <p:nvPr>
            <p:ph idx="1"/>
          </p:nvPr>
        </p:nvSpPr>
        <p:spPr/>
        <p:txBody>
          <a:bodyPr/>
          <a:lstStyle/>
          <a:p>
            <a:r>
              <a:rPr lang="en-US" dirty="0">
                <a:solidFill>
                  <a:schemeClr val="tx1"/>
                </a:solidFill>
              </a:rPr>
              <a:t>ALL staff should be trained regularly on LGBTQI cultural competency</a:t>
            </a:r>
          </a:p>
          <a:p>
            <a:r>
              <a:rPr lang="en-US" dirty="0">
                <a:solidFill>
                  <a:schemeClr val="tx1"/>
                </a:solidFill>
              </a:rPr>
              <a:t>Introduce policies, rules, key concepts, language, etc. at each new staff person’s orientation</a:t>
            </a:r>
          </a:p>
          <a:p>
            <a:r>
              <a:rPr lang="en-US" dirty="0">
                <a:solidFill>
                  <a:schemeClr val="tx1"/>
                </a:solidFill>
              </a:rPr>
              <a:t>Schedule staff trainings on specific LGBTQI issues as needed to address non-discrimination violations, safe space concerns and other challenges arising at the shelter </a:t>
            </a:r>
          </a:p>
        </p:txBody>
      </p:sp>
      <p:sp>
        <p:nvSpPr>
          <p:cNvPr id="4" name="Slide Number Placeholder 3"/>
          <p:cNvSpPr>
            <a:spLocks noGrp="1"/>
          </p:cNvSpPr>
          <p:nvPr>
            <p:ph type="sldNum" sz="quarter" idx="12"/>
          </p:nvPr>
        </p:nvSpPr>
        <p:spPr/>
        <p:txBody>
          <a:bodyPr/>
          <a:lstStyle/>
          <a:p>
            <a:fld id="{E87783BB-54EB-5944-95AE-CB20B74C7808}" type="slidenum">
              <a:rPr lang="en-US" smtClean="0"/>
              <a:pPr/>
              <a:t>38</a:t>
            </a:fld>
            <a:endParaRPr lang="en-US"/>
          </a:p>
        </p:txBody>
      </p:sp>
    </p:spTree>
    <p:extLst>
      <p:ext uri="{BB962C8B-B14F-4D97-AF65-F5344CB8AC3E}">
        <p14:creationId xmlns:p14="http://schemas.microsoft.com/office/powerpoint/2010/main" val="811183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57" y="3429000"/>
            <a:ext cx="5314790" cy="1398494"/>
          </a:xfrm>
        </p:spPr>
        <p:txBody>
          <a:bodyPr/>
          <a:lstStyle/>
          <a:p>
            <a:r>
              <a:rPr lang="en-US" dirty="0"/>
              <a:t>Operations &amp; Processes</a:t>
            </a:r>
          </a:p>
        </p:txBody>
      </p:sp>
      <p:sp>
        <p:nvSpPr>
          <p:cNvPr id="3" name="Slide Number Placeholder 2"/>
          <p:cNvSpPr>
            <a:spLocks noGrp="1"/>
          </p:cNvSpPr>
          <p:nvPr>
            <p:ph type="sldNum" sz="quarter" idx="12"/>
          </p:nvPr>
        </p:nvSpPr>
        <p:spPr/>
        <p:txBody>
          <a:bodyPr/>
          <a:lstStyle/>
          <a:p>
            <a:fld id="{E87783BB-54EB-5944-95AE-CB20B74C7808}" type="slidenum">
              <a:rPr lang="en-US" smtClean="0"/>
              <a:pPr/>
              <a:t>39</a:t>
            </a:fld>
            <a:endParaRPr lang="en-US"/>
          </a:p>
        </p:txBody>
      </p:sp>
    </p:spTree>
    <p:extLst>
      <p:ext uri="{BB962C8B-B14F-4D97-AF65-F5344CB8AC3E}">
        <p14:creationId xmlns:p14="http://schemas.microsoft.com/office/powerpoint/2010/main" val="149627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4321"/>
            <a:ext cx="6508377" cy="1183640"/>
          </a:xfrm>
        </p:spPr>
        <p:txBody>
          <a:bodyPr/>
          <a:lstStyle/>
          <a:p>
            <a:pPr algn="ctr"/>
            <a:r>
              <a:rPr lang="en-US" sz="2800" dirty="0"/>
              <a:t>United States Department of Housing and Urban Development </a:t>
            </a:r>
          </a:p>
        </p:txBody>
      </p:sp>
      <p:sp>
        <p:nvSpPr>
          <p:cNvPr id="3" name="Content Placeholder 2"/>
          <p:cNvSpPr>
            <a:spLocks noGrp="1"/>
          </p:cNvSpPr>
          <p:nvPr>
            <p:ph idx="1"/>
          </p:nvPr>
        </p:nvSpPr>
        <p:spPr>
          <a:xfrm>
            <a:off x="457199" y="1447800"/>
            <a:ext cx="6508377" cy="4384040"/>
          </a:xfrm>
        </p:spPr>
        <p:txBody>
          <a:bodyPr>
            <a:normAutofit fontScale="47500" lnSpcReduction="20000"/>
          </a:bodyPr>
          <a:lstStyle/>
          <a:p>
            <a:pPr marL="0" indent="0" algn="ctr">
              <a:buNone/>
            </a:pPr>
            <a:r>
              <a:rPr lang="en-US" sz="2600" b="1" dirty="0">
                <a:solidFill>
                  <a:schemeClr val="tx1"/>
                </a:solidFill>
              </a:rPr>
              <a:t>“Equal Access Rule”</a:t>
            </a:r>
          </a:p>
          <a:p>
            <a:pPr marL="0" indent="0" algn="ctr">
              <a:lnSpc>
                <a:spcPct val="120000"/>
              </a:lnSpc>
              <a:spcBef>
                <a:spcPts val="0"/>
              </a:spcBef>
              <a:buNone/>
            </a:pPr>
            <a:r>
              <a:rPr lang="en-US" dirty="0">
                <a:solidFill>
                  <a:schemeClr val="tx1"/>
                </a:solidFill>
              </a:rPr>
              <a:t>HUD Guidelines on Appropriate Placement for Transgender Persons</a:t>
            </a:r>
          </a:p>
          <a:p>
            <a:pPr marL="0" indent="0" algn="ctr">
              <a:lnSpc>
                <a:spcPct val="120000"/>
              </a:lnSpc>
              <a:spcBef>
                <a:spcPts val="0"/>
              </a:spcBef>
              <a:buNone/>
            </a:pPr>
            <a:r>
              <a:rPr lang="en-US" dirty="0">
                <a:solidFill>
                  <a:schemeClr val="tx1"/>
                </a:solidFill>
              </a:rPr>
              <a:t> in Single-Sex Emergency Shelters and Other Facilities</a:t>
            </a:r>
          </a:p>
          <a:p>
            <a:pPr marL="0" indent="0" algn="ctr">
              <a:lnSpc>
                <a:spcPct val="120000"/>
              </a:lnSpc>
              <a:spcBef>
                <a:spcPts val="0"/>
              </a:spcBef>
              <a:buNone/>
            </a:pPr>
            <a:r>
              <a:rPr lang="en-US" b="1" dirty="0">
                <a:solidFill>
                  <a:schemeClr val="tx1"/>
                </a:solidFill>
              </a:rPr>
              <a:t>Issued February 20, 2015</a:t>
            </a:r>
          </a:p>
          <a:p>
            <a:r>
              <a:rPr lang="en-US" dirty="0">
                <a:solidFill>
                  <a:schemeClr val="tx1"/>
                </a:solidFill>
              </a:rPr>
              <a:t>Shelters that receive HUD-funding cannot deny access to individuals based on perceived sexual orientation, gender identity or marital status</a:t>
            </a:r>
          </a:p>
          <a:p>
            <a:pPr>
              <a:spcAft>
                <a:spcPts val="1000"/>
              </a:spcAft>
            </a:pPr>
            <a:r>
              <a:rPr lang="en-US" sz="2100" dirty="0">
                <a:solidFill>
                  <a:schemeClr val="tx1"/>
                </a:solidFill>
              </a:rPr>
              <a:t>Placement/housing</a:t>
            </a:r>
            <a:r>
              <a:rPr lang="en-US" dirty="0">
                <a:solidFill>
                  <a:schemeClr val="tx1"/>
                </a:solidFill>
              </a:rPr>
              <a:t> of the client must be based on the client’s gender identity, taking health and safety concerns into consideration </a:t>
            </a:r>
            <a:endParaRPr lang="en-US" sz="2800" dirty="0">
              <a:solidFill>
                <a:schemeClr val="tx1"/>
              </a:solidFill>
            </a:endParaRPr>
          </a:p>
          <a:p>
            <a:pPr lvl="1">
              <a:spcAft>
                <a:spcPts val="1000"/>
              </a:spcAft>
            </a:pPr>
            <a:r>
              <a:rPr lang="en-US" dirty="0">
                <a:solidFill>
                  <a:schemeClr val="tx1"/>
                </a:solidFill>
              </a:rPr>
              <a:t>A client’s own views with respect to personal health and safety should be given serious consideration in making the placement</a:t>
            </a:r>
            <a:endParaRPr lang="en-US" sz="2400" dirty="0">
              <a:solidFill>
                <a:schemeClr val="tx1"/>
              </a:solidFill>
            </a:endParaRPr>
          </a:p>
          <a:p>
            <a:pPr lvl="1"/>
            <a:r>
              <a:rPr lang="en-US" dirty="0">
                <a:solidFill>
                  <a:schemeClr val="tx1"/>
                </a:solidFill>
              </a:rPr>
              <a:t>If client requests assignment based on sex assigned at birth, facility should honor that request if consistent with health, safety and privacy concerns (this request may occur more often with female-to-male transgender men)</a:t>
            </a:r>
          </a:p>
          <a:p>
            <a:pPr lvl="0"/>
            <a:r>
              <a:rPr lang="en-US" dirty="0">
                <a:solidFill>
                  <a:schemeClr val="tx1"/>
                </a:solidFill>
              </a:rPr>
              <a:t>A shelter cannot make placement decisions based upon the individual’s sex or the sex shown on the individual’s ID </a:t>
            </a:r>
            <a:endParaRPr lang="en-US" sz="2800" dirty="0">
              <a:solidFill>
                <a:schemeClr val="tx1"/>
              </a:solidFill>
            </a:endParaRPr>
          </a:p>
          <a:p>
            <a:pPr lvl="0"/>
            <a:r>
              <a:rPr lang="en-US" dirty="0">
                <a:solidFill>
                  <a:schemeClr val="tx1"/>
                </a:solidFill>
              </a:rPr>
              <a:t>A shelter cannot determine housing of a potential client based on complaints of other clients where the sole reason for the complaints is the potential client’s non-conformance with gender stereotypes</a:t>
            </a:r>
            <a:endParaRPr lang="en-US" sz="2800" dirty="0">
              <a:solidFill>
                <a:schemeClr val="tx1"/>
              </a:solidFill>
            </a:endParaRPr>
          </a:p>
          <a:p>
            <a:pPr lvl="0"/>
            <a:r>
              <a:rPr lang="en-US" dirty="0">
                <a:solidFill>
                  <a:schemeClr val="tx1"/>
                </a:solidFill>
              </a:rPr>
              <a:t>Shelter policies cannot isolate or segregate clients based on gender identity</a:t>
            </a:r>
          </a:p>
          <a:p>
            <a:pPr marL="0" indent="0">
              <a:buNone/>
            </a:pPr>
            <a:r>
              <a:rPr lang="en-US" dirty="0">
                <a:solidFill>
                  <a:schemeClr val="tx1"/>
                </a:solidFill>
              </a:rPr>
              <a:t>77 Federal Rule 5662(Notice CPD-15-02)</a:t>
            </a:r>
          </a:p>
          <a:p>
            <a:pPr marL="0" lvl="0" indent="0">
              <a:buNone/>
            </a:pPr>
            <a:endParaRPr lang="en-US" sz="2400" dirty="0"/>
          </a:p>
          <a:p>
            <a:endParaRPr lang="en-US" sz="1400" dirty="0"/>
          </a:p>
          <a:p>
            <a:endParaRPr lang="en-US" dirty="0"/>
          </a:p>
          <a:p>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4</a:t>
            </a:fld>
            <a:endParaRPr lang="en-US"/>
          </a:p>
        </p:txBody>
      </p:sp>
    </p:spTree>
    <p:extLst>
      <p:ext uri="{BB962C8B-B14F-4D97-AF65-F5344CB8AC3E}">
        <p14:creationId xmlns:p14="http://schemas.microsoft.com/office/powerpoint/2010/main" val="2467233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 y="851770"/>
            <a:ext cx="8166970" cy="1143000"/>
          </a:xfrm>
        </p:spPr>
        <p:txBody>
          <a:bodyPr/>
          <a:lstStyle/>
          <a:p>
            <a:pPr algn="ctr"/>
            <a:r>
              <a:rPr lang="en-US" dirty="0"/>
              <a:t>Intake: </a:t>
            </a:r>
            <a:br>
              <a:rPr lang="en-US" dirty="0"/>
            </a:br>
            <a:r>
              <a:rPr lang="en-US" dirty="0"/>
              <a:t>Do’s and Don’ts</a:t>
            </a:r>
          </a:p>
        </p:txBody>
      </p:sp>
      <p:sp>
        <p:nvSpPr>
          <p:cNvPr id="4" name="Content Placeholder 3"/>
          <p:cNvSpPr>
            <a:spLocks noGrp="1"/>
          </p:cNvSpPr>
          <p:nvPr>
            <p:ph sz="half" idx="1"/>
          </p:nvPr>
        </p:nvSpPr>
        <p:spPr>
          <a:xfrm>
            <a:off x="457200" y="1994770"/>
            <a:ext cx="3566160" cy="3787465"/>
          </a:xfrm>
        </p:spPr>
        <p:txBody>
          <a:bodyPr>
            <a:noAutofit/>
          </a:bodyPr>
          <a:lstStyle/>
          <a:p>
            <a:pPr marL="0" indent="0">
              <a:lnSpc>
                <a:spcPct val="80000"/>
              </a:lnSpc>
              <a:buFont typeface="Wingdings 2" pitchFamily="18" charset="2"/>
              <a:buNone/>
            </a:pPr>
            <a:r>
              <a:rPr lang="en-US" sz="1300" b="1" dirty="0">
                <a:solidFill>
                  <a:schemeClr val="tx1"/>
                </a:solidFill>
              </a:rPr>
              <a:t>DO:</a:t>
            </a:r>
          </a:p>
          <a:p>
            <a:pPr>
              <a:lnSpc>
                <a:spcPct val="80000"/>
              </a:lnSpc>
            </a:pPr>
            <a:r>
              <a:rPr lang="en-US" sz="1300" dirty="0">
                <a:solidFill>
                  <a:schemeClr val="tx1"/>
                </a:solidFill>
              </a:rPr>
              <a:t>Ask  the client about their name, gender identity and preferred pronouns at intake</a:t>
            </a:r>
          </a:p>
          <a:p>
            <a:pPr>
              <a:lnSpc>
                <a:spcPct val="80000"/>
              </a:lnSpc>
            </a:pPr>
            <a:r>
              <a:rPr lang="en-US" sz="1300" dirty="0">
                <a:solidFill>
                  <a:schemeClr val="tx1"/>
                </a:solidFill>
              </a:rPr>
              <a:t>Accept the gender identity stated to you by the client</a:t>
            </a:r>
          </a:p>
          <a:p>
            <a:pPr>
              <a:lnSpc>
                <a:spcPct val="80000"/>
              </a:lnSpc>
            </a:pPr>
            <a:r>
              <a:rPr lang="en-US" sz="1300" dirty="0">
                <a:solidFill>
                  <a:schemeClr val="tx1"/>
                </a:solidFill>
              </a:rPr>
              <a:t>Assign beds and services based on the client’s gender identity</a:t>
            </a:r>
          </a:p>
          <a:p>
            <a:pPr>
              <a:lnSpc>
                <a:spcPct val="80000"/>
              </a:lnSpc>
            </a:pPr>
            <a:r>
              <a:rPr lang="en-US" sz="1300" dirty="0">
                <a:solidFill>
                  <a:schemeClr val="tx1"/>
                </a:solidFill>
              </a:rPr>
              <a:t>Use intake and other forms that are inclusive of all gender identities and sexual orientations</a:t>
            </a:r>
          </a:p>
          <a:p>
            <a:pPr>
              <a:lnSpc>
                <a:spcPct val="80000"/>
              </a:lnSpc>
            </a:pPr>
            <a:r>
              <a:rPr lang="en-US" sz="1300" dirty="0">
                <a:solidFill>
                  <a:schemeClr val="tx1"/>
                </a:solidFill>
              </a:rPr>
              <a:t>Inform all residents at intake of non-discrimination policies including gender identity and sexual orientation</a:t>
            </a:r>
          </a:p>
        </p:txBody>
      </p:sp>
      <p:sp>
        <p:nvSpPr>
          <p:cNvPr id="5" name="Content Placeholder 4"/>
          <p:cNvSpPr>
            <a:spLocks noGrp="1"/>
          </p:cNvSpPr>
          <p:nvPr>
            <p:ph sz="half" idx="2"/>
          </p:nvPr>
        </p:nvSpPr>
        <p:spPr>
          <a:xfrm>
            <a:off x="4282440" y="1994770"/>
            <a:ext cx="3566160" cy="3993608"/>
          </a:xfrm>
        </p:spPr>
        <p:txBody>
          <a:bodyPr>
            <a:normAutofit fontScale="62500" lnSpcReduction="20000"/>
          </a:bodyPr>
          <a:lstStyle/>
          <a:p>
            <a:pPr marL="0" indent="0">
              <a:buNone/>
            </a:pPr>
            <a:r>
              <a:rPr lang="en-US" sz="2100" b="1" dirty="0">
                <a:solidFill>
                  <a:schemeClr val="tx1"/>
                </a:solidFill>
              </a:rPr>
              <a:t>DON’T:</a:t>
            </a:r>
          </a:p>
          <a:p>
            <a:r>
              <a:rPr lang="en-US" sz="1900" dirty="0">
                <a:solidFill>
                  <a:schemeClr val="tx1"/>
                </a:solidFill>
              </a:rPr>
              <a:t>Turn someone away if their gender identity does not match their sex assigned at birth </a:t>
            </a:r>
          </a:p>
          <a:p>
            <a:r>
              <a:rPr lang="en-US" sz="1900" dirty="0">
                <a:solidFill>
                  <a:schemeClr val="tx1"/>
                </a:solidFill>
              </a:rPr>
              <a:t>At a single-sex shelter, turn away someone whose gender identity matches the shelter’s gender requirement, because their sex assigned at birth does not match the gender requirement </a:t>
            </a:r>
          </a:p>
          <a:p>
            <a:r>
              <a:rPr lang="en-US" sz="1900" dirty="0">
                <a:solidFill>
                  <a:schemeClr val="tx1"/>
                </a:solidFill>
              </a:rPr>
              <a:t>Guess or make assumptions about a person’s gender identity or pronouns</a:t>
            </a:r>
          </a:p>
          <a:p>
            <a:r>
              <a:rPr lang="en-US" sz="1900" dirty="0">
                <a:solidFill>
                  <a:schemeClr val="tx1"/>
                </a:solidFill>
              </a:rPr>
              <a:t>Assign beds or services based on what you perceive to be the client’s sex assigned at birth</a:t>
            </a:r>
          </a:p>
          <a:p>
            <a:r>
              <a:rPr lang="en-US" sz="1900" dirty="0">
                <a:solidFill>
                  <a:schemeClr val="tx1"/>
                </a:solidFill>
              </a:rPr>
              <a:t>Ask if a person has had medical changes to their body. It doesn’t matter</a:t>
            </a:r>
          </a:p>
          <a:p>
            <a:pPr marL="0" indent="0">
              <a:buNone/>
            </a:pPr>
            <a:endParaRPr lang="en-US" dirty="0"/>
          </a:p>
        </p:txBody>
      </p:sp>
      <p:sp>
        <p:nvSpPr>
          <p:cNvPr id="3" name="Slide Number Placeholder 2"/>
          <p:cNvSpPr>
            <a:spLocks noGrp="1"/>
          </p:cNvSpPr>
          <p:nvPr>
            <p:ph type="sldNum" sz="quarter" idx="12"/>
          </p:nvPr>
        </p:nvSpPr>
        <p:spPr/>
        <p:txBody>
          <a:bodyPr/>
          <a:lstStyle/>
          <a:p>
            <a:fld id="{E87783BB-54EB-5944-95AE-CB20B74C7808}" type="slidenum">
              <a:rPr lang="en-US" smtClean="0"/>
              <a:pPr/>
              <a:t>40</a:t>
            </a:fld>
            <a:endParaRPr lang="en-US"/>
          </a:p>
        </p:txBody>
      </p:sp>
    </p:spTree>
    <p:extLst>
      <p:ext uri="{BB962C8B-B14F-4D97-AF65-F5344CB8AC3E}">
        <p14:creationId xmlns:p14="http://schemas.microsoft.com/office/powerpoint/2010/main" val="3491608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6926"/>
            <a:ext cx="8166969" cy="1143000"/>
          </a:xfrm>
        </p:spPr>
        <p:txBody>
          <a:bodyPr/>
          <a:lstStyle/>
          <a:p>
            <a:pPr algn="ctr"/>
            <a:r>
              <a:rPr lang="en-US" dirty="0"/>
              <a:t>Conflict Resolution: </a:t>
            </a:r>
            <a:br>
              <a:rPr lang="en-US" dirty="0"/>
            </a:br>
            <a:r>
              <a:rPr lang="en-US" dirty="0"/>
              <a:t>Do’s and Don’ts</a:t>
            </a:r>
          </a:p>
        </p:txBody>
      </p:sp>
      <p:sp>
        <p:nvSpPr>
          <p:cNvPr id="3" name="Content Placeholder 2"/>
          <p:cNvSpPr>
            <a:spLocks noGrp="1"/>
          </p:cNvSpPr>
          <p:nvPr>
            <p:ph sz="half" idx="1"/>
          </p:nvPr>
        </p:nvSpPr>
        <p:spPr>
          <a:xfrm>
            <a:off x="457200" y="2069926"/>
            <a:ext cx="3566160" cy="4056237"/>
          </a:xfrm>
        </p:spPr>
        <p:txBody>
          <a:bodyPr>
            <a:normAutofit fontScale="47500" lnSpcReduction="20000"/>
          </a:bodyPr>
          <a:lstStyle/>
          <a:p>
            <a:pPr marL="0" indent="0">
              <a:buNone/>
            </a:pPr>
            <a:r>
              <a:rPr lang="en-US" sz="2500" b="1" dirty="0">
                <a:solidFill>
                  <a:schemeClr val="tx1"/>
                </a:solidFill>
              </a:rPr>
              <a:t>DO</a:t>
            </a:r>
          </a:p>
          <a:p>
            <a:r>
              <a:rPr lang="en-US" sz="2500" dirty="0">
                <a:solidFill>
                  <a:schemeClr val="tx1"/>
                </a:solidFill>
              </a:rPr>
              <a:t>Regularly educate staff, volunteers and residents about respect and equal treatment of LGBTQI individuals</a:t>
            </a:r>
          </a:p>
          <a:p>
            <a:r>
              <a:rPr lang="en-US" sz="2500" dirty="0">
                <a:solidFill>
                  <a:schemeClr val="tx1"/>
                </a:solidFill>
              </a:rPr>
              <a:t>Take violence against LGBTQI residents seriously</a:t>
            </a:r>
          </a:p>
          <a:p>
            <a:r>
              <a:rPr lang="en-US" sz="2500" dirty="0">
                <a:solidFill>
                  <a:schemeClr val="tx1"/>
                </a:solidFill>
              </a:rPr>
              <a:t>Document the violation and respond immediately </a:t>
            </a:r>
          </a:p>
          <a:p>
            <a:r>
              <a:rPr lang="en-US" sz="2500" dirty="0">
                <a:solidFill>
                  <a:schemeClr val="tx1"/>
                </a:solidFill>
              </a:rPr>
              <a:t>Enforce non-discrimination rules consistently to establish safe space for LGBTQI residents </a:t>
            </a:r>
          </a:p>
          <a:p>
            <a:r>
              <a:rPr lang="en-US" sz="2500" dirty="0">
                <a:solidFill>
                  <a:schemeClr val="tx1"/>
                </a:solidFill>
              </a:rPr>
              <a:t>Immediately investigate allegations of violence or harassment of LGBTQI individuals in the shelter, identify the perpetrator(s) and enforce the shelter’s non-discrimination rules</a:t>
            </a:r>
          </a:p>
          <a:p>
            <a:pPr>
              <a:buNone/>
            </a:pPr>
            <a:endParaRPr lang="en-US" dirty="0"/>
          </a:p>
        </p:txBody>
      </p:sp>
      <p:sp>
        <p:nvSpPr>
          <p:cNvPr id="4" name="Content Placeholder 3"/>
          <p:cNvSpPr>
            <a:spLocks noGrp="1"/>
          </p:cNvSpPr>
          <p:nvPr>
            <p:ph sz="half" idx="2"/>
          </p:nvPr>
        </p:nvSpPr>
        <p:spPr>
          <a:xfrm>
            <a:off x="4282440" y="2069926"/>
            <a:ext cx="3566160" cy="4330874"/>
          </a:xfrm>
        </p:spPr>
        <p:txBody>
          <a:bodyPr>
            <a:normAutofit fontScale="47500" lnSpcReduction="20000"/>
          </a:bodyPr>
          <a:lstStyle/>
          <a:p>
            <a:pPr marL="0" indent="0">
              <a:buNone/>
            </a:pPr>
            <a:r>
              <a:rPr lang="en-US" sz="2500" b="1" dirty="0">
                <a:solidFill>
                  <a:schemeClr val="tx1"/>
                </a:solidFill>
              </a:rPr>
              <a:t>DON’T</a:t>
            </a:r>
          </a:p>
          <a:p>
            <a:r>
              <a:rPr lang="en-US" sz="2300" dirty="0">
                <a:solidFill>
                  <a:schemeClr val="tx1"/>
                </a:solidFill>
              </a:rPr>
              <a:t>Ignore bullying (including verbal bullying) against LGBTQI clients or sweep these incidents under the rug, even if you think the bullying is harmless.  Consistent enforcement of non-discrimination rules is important for purposes of compliance and education.  </a:t>
            </a:r>
          </a:p>
          <a:p>
            <a:r>
              <a:rPr lang="en-US" sz="2300" dirty="0">
                <a:solidFill>
                  <a:schemeClr val="tx1"/>
                </a:solidFill>
              </a:rPr>
              <a:t>Force transgender residents to  appear as their sex assigned at birth, or suggest that they should do so to “fit in” or “for their safety”</a:t>
            </a:r>
          </a:p>
          <a:p>
            <a:r>
              <a:rPr lang="en-US" sz="2300" dirty="0">
                <a:solidFill>
                  <a:schemeClr val="tx1"/>
                </a:solidFill>
              </a:rPr>
              <a:t>Victim-blame, punish, exclude or banish the person being abused or bullied</a:t>
            </a:r>
          </a:p>
          <a:p>
            <a:r>
              <a:rPr lang="en-US" sz="2300" dirty="0">
                <a:solidFill>
                  <a:schemeClr val="tx1"/>
                </a:solidFill>
              </a:rPr>
              <a:t>Assume LGBTQI individuals are already educated about LGBTQI non-discrimination.</a:t>
            </a:r>
          </a:p>
          <a:p>
            <a:r>
              <a:rPr lang="en-US" sz="2300" dirty="0">
                <a:solidFill>
                  <a:schemeClr val="tx1"/>
                </a:solidFill>
              </a:rPr>
              <a:t>Assume LGBTQI individuals are comfortable with all other LGBTQI individuals</a:t>
            </a:r>
          </a:p>
        </p:txBody>
      </p:sp>
      <p:sp>
        <p:nvSpPr>
          <p:cNvPr id="5" name="Slide Number Placeholder 4"/>
          <p:cNvSpPr>
            <a:spLocks noGrp="1"/>
          </p:cNvSpPr>
          <p:nvPr>
            <p:ph type="sldNum" sz="quarter" idx="12"/>
          </p:nvPr>
        </p:nvSpPr>
        <p:spPr/>
        <p:txBody>
          <a:bodyPr/>
          <a:lstStyle/>
          <a:p>
            <a:fld id="{E87783BB-54EB-5944-95AE-CB20B74C7808}" type="slidenum">
              <a:rPr lang="en-US" smtClean="0"/>
              <a:pPr/>
              <a:t>41</a:t>
            </a:fld>
            <a:endParaRPr lang="en-US"/>
          </a:p>
        </p:txBody>
      </p:sp>
    </p:spTree>
    <p:extLst>
      <p:ext uri="{BB962C8B-B14F-4D97-AF65-F5344CB8AC3E}">
        <p14:creationId xmlns:p14="http://schemas.microsoft.com/office/powerpoint/2010/main" val="3444348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Referrals and transfers</a:t>
            </a:r>
          </a:p>
        </p:txBody>
      </p:sp>
      <p:sp>
        <p:nvSpPr>
          <p:cNvPr id="3" name="Content Placeholder 2"/>
          <p:cNvSpPr>
            <a:spLocks noGrp="1"/>
          </p:cNvSpPr>
          <p:nvPr>
            <p:ph sz="half" idx="1"/>
          </p:nvPr>
        </p:nvSpPr>
        <p:spPr>
          <a:xfrm>
            <a:off x="457200" y="2214562"/>
            <a:ext cx="3566160" cy="4186237"/>
          </a:xfrm>
        </p:spPr>
        <p:txBody>
          <a:bodyPr>
            <a:normAutofit fontScale="70000" lnSpcReduction="20000"/>
          </a:bodyPr>
          <a:lstStyle/>
          <a:p>
            <a:pPr marL="0" indent="0">
              <a:buNone/>
            </a:pPr>
            <a:r>
              <a:rPr lang="en-US" sz="2200" b="1" dirty="0">
                <a:solidFill>
                  <a:schemeClr val="tx1"/>
                </a:solidFill>
              </a:rPr>
              <a:t>DO</a:t>
            </a:r>
          </a:p>
          <a:p>
            <a:r>
              <a:rPr lang="en-US" sz="1900" dirty="0">
                <a:solidFill>
                  <a:schemeClr val="tx1"/>
                </a:solidFill>
              </a:rPr>
              <a:t>Ask your LGBTQI clients what shelters they feel comfortable staying at</a:t>
            </a:r>
          </a:p>
          <a:p>
            <a:r>
              <a:rPr lang="en-US" sz="1900" dirty="0">
                <a:solidFill>
                  <a:schemeClr val="tx1"/>
                </a:solidFill>
              </a:rPr>
              <a:t>Ask your LGBTQI clients what service providers they feel comfortable working with </a:t>
            </a:r>
          </a:p>
          <a:p>
            <a:r>
              <a:rPr lang="en-US" sz="1900" dirty="0">
                <a:solidFill>
                  <a:schemeClr val="tx1"/>
                </a:solidFill>
              </a:rPr>
              <a:t>Identify wrap-around service providers committed to LGBTQI non-discrimination </a:t>
            </a:r>
          </a:p>
          <a:p>
            <a:r>
              <a:rPr lang="en-US" sz="1900" dirty="0">
                <a:solidFill>
                  <a:schemeClr val="tx1"/>
                </a:solidFill>
              </a:rPr>
              <a:t>Create a referral network of organizations that will understand and be responsive to the needs of your LGBTQI clients  </a:t>
            </a:r>
          </a:p>
          <a:p>
            <a:r>
              <a:rPr lang="en-US" sz="1900" dirty="0">
                <a:solidFill>
                  <a:schemeClr val="tx1"/>
                </a:solidFill>
              </a:rPr>
              <a:t>Include the staff of wrap-around service providers in your organization’s cultural competency trainings</a:t>
            </a:r>
          </a:p>
        </p:txBody>
      </p:sp>
      <p:sp>
        <p:nvSpPr>
          <p:cNvPr id="4" name="Content Placeholder 3"/>
          <p:cNvSpPr>
            <a:spLocks noGrp="1"/>
          </p:cNvSpPr>
          <p:nvPr>
            <p:ph sz="half" idx="2"/>
          </p:nvPr>
        </p:nvSpPr>
        <p:spPr/>
        <p:txBody>
          <a:bodyPr>
            <a:normAutofit fontScale="70000" lnSpcReduction="20000"/>
          </a:bodyPr>
          <a:lstStyle/>
          <a:p>
            <a:pPr marL="0" indent="0">
              <a:buNone/>
            </a:pPr>
            <a:r>
              <a:rPr lang="en-US" sz="2200" b="1" dirty="0">
                <a:solidFill>
                  <a:schemeClr val="tx1"/>
                </a:solidFill>
              </a:rPr>
              <a:t>DON’T</a:t>
            </a:r>
          </a:p>
          <a:p>
            <a:r>
              <a:rPr lang="en-US" sz="1900" dirty="0">
                <a:solidFill>
                  <a:schemeClr val="tx1"/>
                </a:solidFill>
              </a:rPr>
              <a:t>Allow outside organizations to provide services to your LGBTQI clients if they are unwilling to abide by your non-discrimination policy on sexual orientation and gender identity </a:t>
            </a:r>
          </a:p>
          <a:p>
            <a:r>
              <a:rPr lang="en-US" sz="1900" dirty="0">
                <a:solidFill>
                  <a:schemeClr val="tx1"/>
                </a:solidFill>
              </a:rPr>
              <a:t>Refer an LGBTQI client to an organization that will refuse or curtail services, or will interact in a derogatory  or disapproving manner because of the client’s sexual orientation or gender identity</a:t>
            </a:r>
          </a:p>
          <a:p>
            <a:r>
              <a:rPr lang="en-US" sz="1900" dirty="0">
                <a:solidFill>
                  <a:schemeClr val="tx1"/>
                </a:solidFill>
              </a:rPr>
              <a:t>Coerce clients into presenting as a gender or sexual orientation other than their own in order to be given a referral for wrap-around services   </a:t>
            </a:r>
          </a:p>
          <a:p>
            <a:endParaRPr lang="en-US" dirty="0"/>
          </a:p>
        </p:txBody>
      </p:sp>
      <p:sp>
        <p:nvSpPr>
          <p:cNvPr id="5" name="Slide Number Placeholder 4"/>
          <p:cNvSpPr>
            <a:spLocks noGrp="1"/>
          </p:cNvSpPr>
          <p:nvPr>
            <p:ph type="sldNum" sz="quarter" idx="12"/>
          </p:nvPr>
        </p:nvSpPr>
        <p:spPr/>
        <p:txBody>
          <a:bodyPr/>
          <a:lstStyle/>
          <a:p>
            <a:fld id="{E87783BB-54EB-5944-95AE-CB20B74C7808}" type="slidenum">
              <a:rPr lang="en-US" smtClean="0"/>
              <a:pPr/>
              <a:t>42</a:t>
            </a:fld>
            <a:endParaRPr lang="en-US"/>
          </a:p>
        </p:txBody>
      </p:sp>
    </p:spTree>
    <p:extLst>
      <p:ext uri="{BB962C8B-B14F-4D97-AF65-F5344CB8AC3E}">
        <p14:creationId xmlns:p14="http://schemas.microsoft.com/office/powerpoint/2010/main" val="804594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GLOSSARY</a:t>
            </a:r>
          </a:p>
        </p:txBody>
      </p:sp>
      <p:sp>
        <p:nvSpPr>
          <p:cNvPr id="3" name="Subtitle 2"/>
          <p:cNvSpPr>
            <a:spLocks noGrp="1"/>
          </p:cNvSpPr>
          <p:nvPr>
            <p:ph type="subTitle" idx="1"/>
          </p:nvPr>
        </p:nvSpPr>
        <p:spPr/>
        <p:txBody>
          <a:bodyPr/>
          <a:lstStyle/>
          <a:p>
            <a:r>
              <a:rPr lang="en-US" dirty="0"/>
              <a:t>Terms Commonly Associated With </a:t>
            </a:r>
          </a:p>
          <a:p>
            <a:r>
              <a:rPr lang="en-US" dirty="0"/>
              <a:t>Sexual Orientation and Gender Identity </a:t>
            </a:r>
          </a:p>
        </p:txBody>
      </p:sp>
    </p:spTree>
    <p:extLst>
      <p:ext uri="{BB962C8B-B14F-4D97-AF65-F5344CB8AC3E}">
        <p14:creationId xmlns:p14="http://schemas.microsoft.com/office/powerpoint/2010/main" val="697747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14" y="115613"/>
            <a:ext cx="7886700" cy="735725"/>
          </a:xfrm>
        </p:spPr>
        <p:txBody>
          <a:bodyPr>
            <a:normAutofit/>
          </a:bodyPr>
          <a:lstStyle/>
          <a:p>
            <a:r>
              <a:rPr lang="en-US" dirty="0"/>
              <a:t> </a:t>
            </a:r>
            <a:r>
              <a:rPr lang="en-US" sz="4000" dirty="0"/>
              <a:t>Sexual Orientation Glossary</a:t>
            </a:r>
            <a:r>
              <a:rPr lang="en-US" dirty="0"/>
              <a:t>:</a:t>
            </a:r>
          </a:p>
        </p:txBody>
      </p:sp>
      <p:sp>
        <p:nvSpPr>
          <p:cNvPr id="3" name="Content Placeholder 2"/>
          <p:cNvSpPr>
            <a:spLocks noGrp="1"/>
          </p:cNvSpPr>
          <p:nvPr>
            <p:ph idx="1"/>
          </p:nvPr>
        </p:nvSpPr>
        <p:spPr>
          <a:xfrm>
            <a:off x="346841" y="851338"/>
            <a:ext cx="8650013" cy="5801710"/>
          </a:xfrm>
        </p:spPr>
        <p:txBody>
          <a:bodyPr>
            <a:normAutofit/>
          </a:bodyPr>
          <a:lstStyle/>
          <a:p>
            <a:r>
              <a:rPr lang="en-US" sz="1600" b="1" dirty="0"/>
              <a:t>Asexual – </a:t>
            </a:r>
            <a:r>
              <a:rPr lang="en-US" sz="1600" dirty="0"/>
              <a:t>Lack of sexual attraction to anyone or low or absent interest in sexual activity </a:t>
            </a:r>
          </a:p>
          <a:p>
            <a:r>
              <a:rPr lang="en-US" sz="1600" b="1" dirty="0"/>
              <a:t>Biphobia </a:t>
            </a:r>
            <a:r>
              <a:rPr lang="en-US" sz="1600" dirty="0"/>
              <a:t>- Discomfort or negative response toward bisexual people </a:t>
            </a:r>
          </a:p>
          <a:p>
            <a:r>
              <a:rPr lang="en-US" sz="1600" b="1" dirty="0"/>
              <a:t>Bisexual/Bisexuality/Bi </a:t>
            </a:r>
            <a:r>
              <a:rPr lang="en-US" sz="1600" dirty="0"/>
              <a:t>- A person who feels love, affection, and sexual attraction regardless of gender </a:t>
            </a:r>
          </a:p>
          <a:p>
            <a:r>
              <a:rPr lang="en-US" sz="1600" b="1" dirty="0"/>
              <a:t>Demi-sexual/Demi-sexuality </a:t>
            </a:r>
            <a:r>
              <a:rPr lang="en-US" sz="1600" dirty="0"/>
              <a:t>- A person who does not experience sexual attraction unless they form a strong emotional connection </a:t>
            </a:r>
          </a:p>
          <a:p>
            <a:r>
              <a:rPr lang="en-US" sz="1600" b="1" dirty="0"/>
              <a:t>Down-low </a:t>
            </a:r>
            <a:r>
              <a:rPr lang="en-US" sz="1600" dirty="0"/>
              <a:t>– A slang term that refers to men who have sex with men (MSM) but are either closeted or do not identify as gay. Most often associated with and has its origins in African American culture in the US </a:t>
            </a:r>
          </a:p>
          <a:p>
            <a:r>
              <a:rPr lang="en-US" sz="1600" b="1" dirty="0"/>
              <a:t>Gay Man/Homosexual </a:t>
            </a:r>
            <a:r>
              <a:rPr lang="en-US" sz="1600" dirty="0"/>
              <a:t>- A man who feels love, affection, and sexual attraction toward men </a:t>
            </a:r>
          </a:p>
          <a:p>
            <a:r>
              <a:rPr lang="en-US" sz="1600" b="1" dirty="0"/>
              <a:t>Heterosexism </a:t>
            </a:r>
            <a:r>
              <a:rPr lang="en-US" sz="1600" dirty="0"/>
              <a:t>- Institutional policies and interpersonal actions that assume heterosexuality is normative and ignores other orientations; the belief that heterosexuality is superior to other orientations </a:t>
            </a:r>
          </a:p>
          <a:p>
            <a:r>
              <a:rPr lang="en-US" sz="1600" b="1" dirty="0"/>
              <a:t>Heterosexual/Heterosexuality/Straight </a:t>
            </a:r>
            <a:r>
              <a:rPr lang="en-US" sz="1600" dirty="0"/>
              <a:t>- A person who feels love, affection, and sexual attraction to persons of a different gender </a:t>
            </a:r>
          </a:p>
          <a:p>
            <a:r>
              <a:rPr lang="en-US" sz="1600" b="1" dirty="0"/>
              <a:t>Heteroflexible</a:t>
            </a:r>
            <a:r>
              <a:rPr lang="en-US" sz="1600" dirty="0"/>
              <a:t> – People who are usually attracted to people of gender different from their own, but might occasionally be attracted to people genders similar to their own.</a:t>
            </a:r>
          </a:p>
          <a:p>
            <a:r>
              <a:rPr lang="en-US" sz="1600" b="1" dirty="0"/>
              <a:t>Homophobia </a:t>
            </a:r>
            <a:r>
              <a:rPr lang="en-US" sz="1600" dirty="0"/>
              <a:t>- Discomfort or negative response toward gay and lesbian people and/or of same sex attraction or behavior in the self or others </a:t>
            </a:r>
          </a:p>
          <a:p>
            <a:r>
              <a:rPr lang="en-US" sz="1600" b="1" dirty="0"/>
              <a:t>Lesbian/Homosexual </a:t>
            </a:r>
            <a:r>
              <a:rPr lang="en-US" sz="1600" dirty="0"/>
              <a:t>- A woman who feels love, affection and sexual attraction toward women </a:t>
            </a:r>
          </a:p>
        </p:txBody>
      </p:sp>
    </p:spTree>
    <p:extLst>
      <p:ext uri="{BB962C8B-B14F-4D97-AF65-F5344CB8AC3E}">
        <p14:creationId xmlns:p14="http://schemas.microsoft.com/office/powerpoint/2010/main" val="1207713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007" y="199697"/>
            <a:ext cx="8000343" cy="651640"/>
          </a:xfrm>
        </p:spPr>
        <p:txBody>
          <a:bodyPr>
            <a:normAutofit fontScale="90000"/>
          </a:bodyPr>
          <a:lstStyle/>
          <a:p>
            <a:r>
              <a:rPr lang="en-US" dirty="0"/>
              <a:t>Sexual Orientation Glossary cont’d . . .</a:t>
            </a:r>
          </a:p>
        </p:txBody>
      </p:sp>
      <p:sp>
        <p:nvSpPr>
          <p:cNvPr id="3" name="Content Placeholder 2"/>
          <p:cNvSpPr>
            <a:spLocks noGrp="1"/>
          </p:cNvSpPr>
          <p:nvPr>
            <p:ph idx="1"/>
          </p:nvPr>
        </p:nvSpPr>
        <p:spPr>
          <a:xfrm>
            <a:off x="332508" y="840828"/>
            <a:ext cx="8580263" cy="5812220"/>
          </a:xfrm>
        </p:spPr>
        <p:txBody>
          <a:bodyPr>
            <a:normAutofit fontScale="85000" lnSpcReduction="10000"/>
          </a:bodyPr>
          <a:lstStyle/>
          <a:p>
            <a:r>
              <a:rPr lang="en-US" sz="1800" b="1" dirty="0" err="1"/>
              <a:t>Homoflexible</a:t>
            </a:r>
            <a:r>
              <a:rPr lang="en-US" sz="1800" b="1" dirty="0"/>
              <a:t>/</a:t>
            </a:r>
            <a:r>
              <a:rPr lang="en-US" sz="1800" b="1" dirty="0" err="1"/>
              <a:t>Lesbiflexible</a:t>
            </a:r>
            <a:r>
              <a:rPr lang="en-US" sz="1800" dirty="0"/>
              <a:t> – People who are usually attracted to people of genders similar to their own but might occasionally be attracted to people of genders different from their own.</a:t>
            </a:r>
          </a:p>
          <a:p>
            <a:r>
              <a:rPr lang="en-US" sz="1800" b="1" dirty="0"/>
              <a:t>Men who have Sex with Men (MSM) </a:t>
            </a:r>
            <a:r>
              <a:rPr lang="en-US" sz="1800" dirty="0"/>
              <a:t>– Also: males who have sex with males (MSM); a clinical term that refers to men who engage in sexual activity with other men, whether they identify as gay, bisexual, or neither. </a:t>
            </a:r>
          </a:p>
          <a:p>
            <a:r>
              <a:rPr lang="en-US" sz="1800" b="1" dirty="0" err="1"/>
              <a:t>Omnisexual</a:t>
            </a:r>
            <a:r>
              <a:rPr lang="en-US" sz="1800" b="1" dirty="0"/>
              <a:t>/Pansexual </a:t>
            </a:r>
            <a:r>
              <a:rPr lang="en-US" sz="1800" dirty="0"/>
              <a:t>– A person who feels love, affection and sexual attraction regardless of their gender identity or biological sex. Thus, </a:t>
            </a:r>
            <a:r>
              <a:rPr lang="en-US" sz="1800" dirty="0" err="1"/>
              <a:t>pansexuality</a:t>
            </a:r>
            <a:r>
              <a:rPr lang="en-US" sz="1800" dirty="0"/>
              <a:t> includes potential attraction to people (such as transgender individuals) who do not fit into the gender binary of male/female. </a:t>
            </a:r>
          </a:p>
          <a:p>
            <a:r>
              <a:rPr lang="en-US" sz="1800" b="1" dirty="0" err="1"/>
              <a:t>Pomosexual</a:t>
            </a:r>
            <a:r>
              <a:rPr lang="en-US" sz="1800" b="1" dirty="0"/>
              <a:t> </a:t>
            </a:r>
            <a:r>
              <a:rPr lang="en-US" sz="1800" dirty="0"/>
              <a:t>- A person who avoids sexual orientation labels (not the same as asexual) </a:t>
            </a:r>
          </a:p>
          <a:p>
            <a:r>
              <a:rPr lang="en-US" sz="1800" b="1" dirty="0"/>
              <a:t>Same Gender Loving (SGL) </a:t>
            </a:r>
            <a:r>
              <a:rPr lang="en-US" sz="1800" dirty="0"/>
              <a:t>– A term coined for African American use by Cleo </a:t>
            </a:r>
            <a:r>
              <a:rPr lang="en-US" sz="1800" dirty="0" err="1"/>
              <a:t>Manago</a:t>
            </a:r>
            <a:r>
              <a:rPr lang="en-US" sz="1800" dirty="0"/>
              <a:t> in the early 1990s; a description for homosexuals, particularly in the African-American community; often used by those who prefer to distance themselves from terms associated with "white-dominated" LGB communities </a:t>
            </a:r>
          </a:p>
          <a:p>
            <a:r>
              <a:rPr lang="en-US" sz="1800" b="1" dirty="0" err="1"/>
              <a:t>Androsexual</a:t>
            </a:r>
            <a:r>
              <a:rPr lang="en-US" sz="1800" b="1" dirty="0"/>
              <a:t>/</a:t>
            </a:r>
            <a:r>
              <a:rPr lang="en-US" sz="1800" b="1" dirty="0" err="1"/>
              <a:t>Androphilic</a:t>
            </a:r>
            <a:r>
              <a:rPr lang="en-US" sz="1800" b="1" dirty="0"/>
              <a:t>: </a:t>
            </a:r>
            <a:r>
              <a:rPr lang="en-US" sz="1800" dirty="0"/>
              <a:t>attracted to males, men, and/or masculinity </a:t>
            </a:r>
          </a:p>
          <a:p>
            <a:r>
              <a:rPr lang="en-US" sz="1800" b="1" dirty="0" err="1"/>
              <a:t>Gynesexual</a:t>
            </a:r>
            <a:r>
              <a:rPr lang="en-US" sz="1800" b="1" dirty="0"/>
              <a:t>/</a:t>
            </a:r>
            <a:r>
              <a:rPr lang="en-US" sz="1800" b="1" dirty="0" err="1"/>
              <a:t>Gynephilic</a:t>
            </a:r>
            <a:r>
              <a:rPr lang="en-US" sz="1800" b="1" dirty="0"/>
              <a:t>: </a:t>
            </a:r>
            <a:r>
              <a:rPr lang="en-US" sz="1800" dirty="0"/>
              <a:t>attracted to females, women, and/or femininity</a:t>
            </a:r>
          </a:p>
          <a:p>
            <a:r>
              <a:rPr lang="en-US" sz="1800" b="1" dirty="0" err="1"/>
              <a:t>Hypersex</a:t>
            </a:r>
            <a:r>
              <a:rPr lang="en-US" sz="1800" b="1" dirty="0"/>
              <a:t>(</a:t>
            </a:r>
            <a:r>
              <a:rPr lang="en-US" sz="1800" b="1" dirty="0" err="1"/>
              <a:t>ual</a:t>
            </a:r>
            <a:r>
              <a:rPr lang="en-US" sz="1800" b="1" dirty="0"/>
              <a:t>/-</a:t>
            </a:r>
            <a:r>
              <a:rPr lang="en-US" sz="1800" b="1" dirty="0" err="1"/>
              <a:t>ity</a:t>
            </a:r>
            <a:r>
              <a:rPr lang="en-US" sz="1800" b="1" dirty="0"/>
              <a:t>): </a:t>
            </a:r>
            <a:r>
              <a:rPr lang="en-US" sz="1800" dirty="0"/>
              <a:t>a sexual attraction with intensity bordering on insatiability or addiction; recently dismissed as a non-medical condition by the American Psychiatric Association when it was proposed to be included in the Diagnostic and Statistical Manual of Mental Disorders version 5</a:t>
            </a:r>
          </a:p>
          <a:p>
            <a:r>
              <a:rPr lang="en-US" sz="1800" b="1" dirty="0"/>
              <a:t>Questioning: </a:t>
            </a:r>
            <a:r>
              <a:rPr lang="en-US" sz="1800" dirty="0"/>
              <a:t>the process of exploring one’s own sexual orientation, investigating influences that may come from their family, religious upbringing, and internal motivations </a:t>
            </a:r>
          </a:p>
          <a:p>
            <a:r>
              <a:rPr lang="en-US" sz="1800" b="1" dirty="0">
                <a:solidFill>
                  <a:schemeClr val="accent2">
                    <a:lumMod val="50000"/>
                  </a:schemeClr>
                </a:solidFill>
              </a:rPr>
              <a:t>Sexual Preference</a:t>
            </a:r>
            <a:r>
              <a:rPr lang="en-US" sz="1800" b="1" dirty="0"/>
              <a:t>: </a:t>
            </a:r>
            <a:r>
              <a:rPr lang="en-US" sz="1800" dirty="0"/>
              <a:t>(1) generally when this term is used, it is being mistakenly interchanged with “sexual orientation,” creating an illusion that one has a choice (or “preference”) in who they are attracted to; (2) the types of sexual intercourse, stimulation, and gratification one likes to receive and participate.</a:t>
            </a:r>
          </a:p>
          <a:p>
            <a:r>
              <a:rPr lang="en-US" sz="1800" b="1" dirty="0" err="1"/>
              <a:t>Skoliosexual</a:t>
            </a:r>
            <a:r>
              <a:rPr lang="en-US" sz="1800" b="1" dirty="0"/>
              <a:t>: </a:t>
            </a:r>
            <a:r>
              <a:rPr lang="en-US" sz="1800" dirty="0"/>
              <a:t>attracted to genderqueer and transsexual people and expressions (people who aren’t identified as cisgender)</a:t>
            </a:r>
          </a:p>
        </p:txBody>
      </p:sp>
    </p:spTree>
    <p:extLst>
      <p:ext uri="{BB962C8B-B14F-4D97-AF65-F5344CB8AC3E}">
        <p14:creationId xmlns:p14="http://schemas.microsoft.com/office/powerpoint/2010/main" val="305377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186" y="168165"/>
            <a:ext cx="8170301" cy="590371"/>
          </a:xfrm>
        </p:spPr>
        <p:txBody>
          <a:bodyPr>
            <a:normAutofit fontScale="90000"/>
          </a:bodyPr>
          <a:lstStyle/>
          <a:p>
            <a:r>
              <a:rPr lang="en-US" dirty="0"/>
              <a:t>Gender Identity Glossary:</a:t>
            </a:r>
          </a:p>
        </p:txBody>
      </p:sp>
      <p:sp>
        <p:nvSpPr>
          <p:cNvPr id="3" name="Content Placeholder 2"/>
          <p:cNvSpPr>
            <a:spLocks noGrp="1"/>
          </p:cNvSpPr>
          <p:nvPr>
            <p:ph idx="1"/>
          </p:nvPr>
        </p:nvSpPr>
        <p:spPr>
          <a:xfrm>
            <a:off x="0" y="819807"/>
            <a:ext cx="9059917" cy="6038193"/>
          </a:xfrm>
        </p:spPr>
        <p:txBody>
          <a:bodyPr>
            <a:noAutofit/>
          </a:bodyPr>
          <a:lstStyle/>
          <a:p>
            <a:pPr>
              <a:lnSpc>
                <a:spcPct val="80000"/>
              </a:lnSpc>
            </a:pPr>
            <a:r>
              <a:rPr lang="en-US" sz="1400" b="1" i="1" dirty="0"/>
              <a:t>Gender Identity </a:t>
            </a:r>
            <a:r>
              <a:rPr lang="en-US" sz="1400" i="1" dirty="0"/>
              <a:t>- Internal sense of being male, female, or something in between (Gender is considered a continuum and not strictly binary concept.) Since gender identity is internal, one’s gender identity in not necessarily visible to others </a:t>
            </a:r>
            <a:endParaRPr lang="en-US" sz="1400" dirty="0"/>
          </a:p>
          <a:p>
            <a:pPr>
              <a:lnSpc>
                <a:spcPct val="80000"/>
              </a:lnSpc>
            </a:pPr>
            <a:r>
              <a:rPr lang="en-US" sz="1400" b="1" dirty="0"/>
              <a:t>Cisgender </a:t>
            </a:r>
            <a:r>
              <a:rPr lang="en-US" sz="1400" dirty="0"/>
              <a:t>– Someone whose gender identity and assigned biological sex are not in conflict; non- transgender</a:t>
            </a:r>
          </a:p>
          <a:p>
            <a:pPr>
              <a:lnSpc>
                <a:spcPct val="80000"/>
              </a:lnSpc>
            </a:pPr>
            <a:r>
              <a:rPr lang="en-US" sz="1400" b="1" dirty="0" err="1"/>
              <a:t>Bigender</a:t>
            </a:r>
            <a:r>
              <a:rPr lang="en-US" sz="1400" b="1" dirty="0"/>
              <a:t>: </a:t>
            </a:r>
            <a:r>
              <a:rPr lang="en-US" sz="1400" dirty="0"/>
              <a:t>a person who fluctuates between traditionally “woman” and “man” gender-based behavior and identities, identifying with both genders (and sometimes a third gender)</a:t>
            </a:r>
          </a:p>
          <a:p>
            <a:pPr>
              <a:lnSpc>
                <a:spcPct val="80000"/>
              </a:lnSpc>
            </a:pPr>
            <a:r>
              <a:rPr lang="en-US" sz="1400" b="1" dirty="0"/>
              <a:t>Binary Sex: </a:t>
            </a:r>
            <a:r>
              <a:rPr lang="en-US" sz="1400" dirty="0"/>
              <a:t>a traditional and outdated view of sex, limiting possibilities to “female” or “male”</a:t>
            </a:r>
          </a:p>
          <a:p>
            <a:pPr>
              <a:lnSpc>
                <a:spcPct val="80000"/>
              </a:lnSpc>
            </a:pPr>
            <a:r>
              <a:rPr lang="en-US" sz="1400" b="1" dirty="0"/>
              <a:t>Biological sex: </a:t>
            </a:r>
            <a:r>
              <a:rPr lang="en-US" sz="1400" dirty="0"/>
              <a:t>the physical anatomy and gendered hormones one is born with, generally described as male, female, or intersex, and often confused with gender</a:t>
            </a:r>
          </a:p>
          <a:p>
            <a:pPr>
              <a:lnSpc>
                <a:spcPct val="80000"/>
              </a:lnSpc>
            </a:pPr>
            <a:r>
              <a:rPr lang="en-US" sz="1400" b="1" dirty="0"/>
              <a:t>Cis-man: </a:t>
            </a:r>
            <a:r>
              <a:rPr lang="en-US" sz="1400" dirty="0"/>
              <a:t>a person who identifies as a man, presents himself masculinity, and has male biological sex, </a:t>
            </a:r>
            <a:r>
              <a:rPr lang="en-US" sz="1400" i="1" dirty="0"/>
              <a:t>often referred to as simply “man”</a:t>
            </a:r>
            <a:endParaRPr lang="en-US" sz="1400" dirty="0"/>
          </a:p>
          <a:p>
            <a:pPr>
              <a:lnSpc>
                <a:spcPct val="80000"/>
              </a:lnSpc>
            </a:pPr>
            <a:r>
              <a:rPr lang="en-US" sz="1400" b="1" dirty="0"/>
              <a:t>Cis-woman: </a:t>
            </a:r>
            <a:r>
              <a:rPr lang="en-US" sz="1400" dirty="0"/>
              <a:t>a person who identifies as a woman, presents herself femininely, and has female biological sex, </a:t>
            </a:r>
            <a:r>
              <a:rPr lang="en-US" sz="1400" i="1" dirty="0"/>
              <a:t>often referred to as simply “woman”</a:t>
            </a:r>
            <a:endParaRPr lang="en-US" sz="1400" dirty="0"/>
          </a:p>
          <a:p>
            <a:pPr>
              <a:lnSpc>
                <a:spcPct val="80000"/>
              </a:lnSpc>
            </a:pPr>
            <a:r>
              <a:rPr lang="en-US" sz="1400" b="1" dirty="0"/>
              <a:t>Gender </a:t>
            </a:r>
            <a:r>
              <a:rPr lang="en-US" sz="1400" b="1" dirty="0" err="1"/>
              <a:t>Binarism</a:t>
            </a:r>
            <a:r>
              <a:rPr lang="en-US" sz="1400" b="1" dirty="0"/>
              <a:t> </a:t>
            </a:r>
            <a:r>
              <a:rPr lang="en-US" sz="1400" dirty="0"/>
              <a:t>- Belief that there are two, and only two, genders and everyone must be classified as a member of one gender or the other. Any exception to the two genders is not to be taken seriously. </a:t>
            </a:r>
          </a:p>
          <a:p>
            <a:pPr>
              <a:lnSpc>
                <a:spcPct val="80000"/>
              </a:lnSpc>
            </a:pPr>
            <a:r>
              <a:rPr lang="en-US" sz="1400" b="1" dirty="0"/>
              <a:t>Gender Binary/Binary Gender </a:t>
            </a:r>
            <a:r>
              <a:rPr lang="en-US" sz="1400" dirty="0"/>
              <a:t>- The idea that human gender exists in two forms: masculine and feminine. Also describes a society that divides people into male and female gender roles, gender identities and attributes </a:t>
            </a:r>
          </a:p>
          <a:p>
            <a:pPr>
              <a:lnSpc>
                <a:spcPct val="80000"/>
              </a:lnSpc>
            </a:pPr>
            <a:r>
              <a:rPr lang="en-US" sz="1400" b="1" dirty="0"/>
              <a:t>Gender Expression </a:t>
            </a:r>
            <a:r>
              <a:rPr lang="en-US" sz="1400" dirty="0"/>
              <a:t>- How one represents/expresses their gender identity to others, a combination of behavior, dress, hairstyles, voice, body characteristics or other gender-related behaviors </a:t>
            </a:r>
          </a:p>
          <a:p>
            <a:pPr>
              <a:lnSpc>
                <a:spcPct val="80000"/>
              </a:lnSpc>
            </a:pPr>
            <a:r>
              <a:rPr lang="en-US" sz="1400" b="1" dirty="0"/>
              <a:t>Genderism</a:t>
            </a:r>
            <a:r>
              <a:rPr lang="en-US" sz="1400" dirty="0"/>
              <a:t> – A system of oppression that </a:t>
            </a:r>
            <a:r>
              <a:rPr lang="en-US" sz="1400" dirty="0" err="1"/>
              <a:t>bebefits</a:t>
            </a:r>
            <a:r>
              <a:rPr lang="en-US" sz="1400" dirty="0"/>
              <a:t> cisgender people at the expense of transgender and gender non-conforming people.  The idea of only </a:t>
            </a:r>
            <a:r>
              <a:rPr lang="en-US" sz="1400" dirty="0" err="1"/>
              <a:t>beliving</a:t>
            </a:r>
            <a:r>
              <a:rPr lang="en-US" sz="1400" dirty="0"/>
              <a:t> in two genders (male &amp; female).  Genderism may take the form of transphobia, bias, and discrimination towards transgender and gender non-conforming people.</a:t>
            </a:r>
          </a:p>
          <a:p>
            <a:pPr>
              <a:lnSpc>
                <a:spcPct val="80000"/>
              </a:lnSpc>
            </a:pPr>
            <a:r>
              <a:rPr lang="en-US" sz="1400" b="1" dirty="0"/>
              <a:t>Genderqueer </a:t>
            </a:r>
            <a:r>
              <a:rPr lang="en-US" sz="1400" dirty="0"/>
              <a:t>- A gender identity other than man and woman; may think of themselves as being both male and female, as being neither male nor female, or as falling completely outside the gender binary </a:t>
            </a:r>
          </a:p>
          <a:p>
            <a:pPr>
              <a:lnSpc>
                <a:spcPct val="80000"/>
              </a:lnSpc>
            </a:pPr>
            <a:r>
              <a:rPr lang="en-US" sz="1400" b="1" dirty="0"/>
              <a:t>Gender Role </a:t>
            </a:r>
            <a:r>
              <a:rPr lang="en-US" sz="1400" dirty="0"/>
              <a:t>- The accepted behaviors, thoughts, and emotions of a specific gender based upon the views of a particular society or culture </a:t>
            </a:r>
          </a:p>
        </p:txBody>
      </p:sp>
    </p:spTree>
    <p:extLst>
      <p:ext uri="{BB962C8B-B14F-4D97-AF65-F5344CB8AC3E}">
        <p14:creationId xmlns:p14="http://schemas.microsoft.com/office/powerpoint/2010/main" val="866668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28" y="126124"/>
            <a:ext cx="8284122" cy="567559"/>
          </a:xfrm>
        </p:spPr>
        <p:txBody>
          <a:bodyPr>
            <a:normAutofit fontScale="90000"/>
          </a:bodyPr>
          <a:lstStyle/>
          <a:p>
            <a:r>
              <a:rPr lang="en-US" dirty="0"/>
              <a:t>Gender Identity Glossary cont’d . . .</a:t>
            </a:r>
          </a:p>
        </p:txBody>
      </p:sp>
      <p:sp>
        <p:nvSpPr>
          <p:cNvPr id="3" name="Content Placeholder 2"/>
          <p:cNvSpPr>
            <a:spLocks noGrp="1"/>
          </p:cNvSpPr>
          <p:nvPr>
            <p:ph idx="1"/>
          </p:nvPr>
        </p:nvSpPr>
        <p:spPr>
          <a:xfrm>
            <a:off x="84083" y="683172"/>
            <a:ext cx="8965324" cy="6043449"/>
          </a:xfrm>
        </p:spPr>
        <p:txBody>
          <a:bodyPr>
            <a:normAutofit/>
          </a:bodyPr>
          <a:lstStyle/>
          <a:p>
            <a:pPr>
              <a:lnSpc>
                <a:spcPct val="80000"/>
              </a:lnSpc>
            </a:pPr>
            <a:r>
              <a:rPr lang="en-US" sz="1500" b="1" dirty="0"/>
              <a:t>Intersex: </a:t>
            </a:r>
            <a:r>
              <a:rPr lang="en-US" sz="1500" dirty="0"/>
              <a:t>a person with a set of sexual anatomy that doesn’t fit within the labels of female or male </a:t>
            </a:r>
          </a:p>
          <a:p>
            <a:pPr>
              <a:lnSpc>
                <a:spcPct val="80000"/>
              </a:lnSpc>
            </a:pPr>
            <a:r>
              <a:rPr lang="en-US" sz="1500" b="1" dirty="0"/>
              <a:t>Real Life Experience </a:t>
            </a:r>
            <a:r>
              <a:rPr lang="en-US" sz="1500" dirty="0"/>
              <a:t>- Refers to the period of time in which some transsexual people live full time outwardly expressing their gender identity; many medical protocols require this prior to SRS </a:t>
            </a:r>
          </a:p>
          <a:p>
            <a:pPr>
              <a:lnSpc>
                <a:spcPct val="80000"/>
              </a:lnSpc>
            </a:pPr>
            <a:r>
              <a:rPr lang="en-US" sz="1500" b="1" dirty="0"/>
              <a:t>Sex Reassignment Surgery (SRS) </a:t>
            </a:r>
            <a:r>
              <a:rPr lang="en-US" sz="1500" dirty="0"/>
              <a:t>- Surgical procedures that alter one’s body to better conform to a person’s gender identity; sex reassignment surgery comprises many different procedures</a:t>
            </a:r>
          </a:p>
          <a:p>
            <a:pPr>
              <a:lnSpc>
                <a:spcPct val="80000"/>
              </a:lnSpc>
            </a:pPr>
            <a:r>
              <a:rPr lang="en-US" sz="1500" b="1" dirty="0"/>
              <a:t>Transitioning </a:t>
            </a:r>
            <a:r>
              <a:rPr lang="en-US" sz="1500" dirty="0"/>
              <a:t>- The process of moving toward full time expression of one’s gender identity; typically includes undergoing physical changes through hormones and/or sex reassignment surgery </a:t>
            </a:r>
          </a:p>
          <a:p>
            <a:pPr>
              <a:lnSpc>
                <a:spcPct val="80000"/>
              </a:lnSpc>
            </a:pPr>
            <a:r>
              <a:rPr lang="en-US" sz="1500" b="1" dirty="0"/>
              <a:t>Transphobia </a:t>
            </a:r>
            <a:r>
              <a:rPr lang="en-US" sz="1500" dirty="0"/>
              <a:t>- Discomfort or negative response toward transgender individuals and other people who are gender nonconforming </a:t>
            </a:r>
          </a:p>
          <a:p>
            <a:pPr>
              <a:lnSpc>
                <a:spcPct val="80000"/>
              </a:lnSpc>
            </a:pPr>
            <a:r>
              <a:rPr lang="en-US" sz="1500" b="1" dirty="0"/>
              <a:t>Transsexual </a:t>
            </a:r>
            <a:r>
              <a:rPr lang="en-US" sz="1500" dirty="0"/>
              <a:t>– Shorthand for a person diagnosed with transsexualism, a medical label for the condition when a person’s assigned biological sex doesn’t match their internal gender identity. Often, transsexual people alter or wish to alter their bodies through hormones or surgery in order to match their gender identity. Commonly used terms: Female to Male (FTM); Male to Female (MTF) </a:t>
            </a:r>
          </a:p>
          <a:p>
            <a:pPr>
              <a:lnSpc>
                <a:spcPct val="80000"/>
              </a:lnSpc>
            </a:pPr>
            <a:r>
              <a:rPr lang="en-US" sz="1500" b="1" dirty="0"/>
              <a:t>Transvestite/Cross Dressing/Drag Queen/Drag King </a:t>
            </a:r>
            <a:r>
              <a:rPr lang="en-US" sz="1500" dirty="0"/>
              <a:t>- A person who dresses, either full time or part time, in clothing traditionally associated with the opposite sex. For example, Drag queens/kings are usually lesbian, gay or bisexual and sometimes cross dress for social occasions.</a:t>
            </a:r>
          </a:p>
          <a:p>
            <a:pPr>
              <a:lnSpc>
                <a:spcPct val="80000"/>
              </a:lnSpc>
            </a:pPr>
            <a:r>
              <a:rPr lang="en-US" sz="1500" b="1" dirty="0"/>
              <a:t>Third Gender: </a:t>
            </a:r>
            <a:r>
              <a:rPr lang="en-US" sz="1500" dirty="0"/>
              <a:t>(1) a person who does not identify with the traditional genders of “man” or “woman,” but identifies with another gender; (2) the gender category available in societies that recognize three or more genders</a:t>
            </a:r>
          </a:p>
          <a:p>
            <a:pPr>
              <a:lnSpc>
                <a:spcPct val="80000"/>
              </a:lnSpc>
            </a:pPr>
            <a:r>
              <a:rPr lang="en-US" sz="1500" b="1" dirty="0"/>
              <a:t>Trans-man: </a:t>
            </a:r>
            <a:r>
              <a:rPr lang="en-US" sz="1500" dirty="0"/>
              <a:t>a person who was assigned a female sex at birth, but identifies as a man; </a:t>
            </a:r>
            <a:r>
              <a:rPr lang="en-US" sz="1500" i="1" dirty="0"/>
              <a:t>often confused with “transsexual man” or “FTM”</a:t>
            </a:r>
            <a:endParaRPr lang="en-US" sz="1500" dirty="0"/>
          </a:p>
          <a:p>
            <a:pPr>
              <a:lnSpc>
                <a:spcPct val="80000"/>
              </a:lnSpc>
            </a:pPr>
            <a:r>
              <a:rPr lang="en-US" sz="1500" b="1" dirty="0"/>
              <a:t>Trans-woman: </a:t>
            </a:r>
            <a:r>
              <a:rPr lang="en-US" sz="1500" dirty="0"/>
              <a:t>a person who was assigned a male sex at birth, but identifies as a woman; </a:t>
            </a:r>
            <a:r>
              <a:rPr lang="en-US" sz="1500" i="1" dirty="0"/>
              <a:t>often confused with “transsexual woman” or “MTF”</a:t>
            </a:r>
            <a:endParaRPr lang="en-US" sz="1500" dirty="0"/>
          </a:p>
          <a:p>
            <a:pPr>
              <a:lnSpc>
                <a:spcPct val="80000"/>
              </a:lnSpc>
            </a:pPr>
            <a:r>
              <a:rPr lang="en-US" sz="1500" b="1" dirty="0"/>
              <a:t>Two-Spirit: </a:t>
            </a:r>
            <a:r>
              <a:rPr lang="en-US" sz="1500" dirty="0"/>
              <a:t>a term traditionally used by Native American people to recognize individuals who possess qualities or fulfill roles of both genders</a:t>
            </a:r>
          </a:p>
        </p:txBody>
      </p:sp>
    </p:spTree>
    <p:extLst>
      <p:ext uri="{BB962C8B-B14F-4D97-AF65-F5344CB8AC3E}">
        <p14:creationId xmlns:p14="http://schemas.microsoft.com/office/powerpoint/2010/main" val="507284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72" y="177970"/>
            <a:ext cx="7675388" cy="944130"/>
          </a:xfrm>
        </p:spPr>
        <p:txBody>
          <a:bodyPr/>
          <a:lstStyle/>
          <a:p>
            <a:r>
              <a:rPr lang="en-US" dirty="0"/>
              <a:t>Additional Associated Terms:</a:t>
            </a:r>
          </a:p>
        </p:txBody>
      </p:sp>
      <p:sp>
        <p:nvSpPr>
          <p:cNvPr id="3" name="Content Placeholder 2"/>
          <p:cNvSpPr>
            <a:spLocks noGrp="1"/>
          </p:cNvSpPr>
          <p:nvPr>
            <p:ph idx="1"/>
          </p:nvPr>
        </p:nvSpPr>
        <p:spPr>
          <a:xfrm>
            <a:off x="405246" y="1061545"/>
            <a:ext cx="8110105" cy="5536682"/>
          </a:xfrm>
        </p:spPr>
        <p:txBody>
          <a:bodyPr>
            <a:normAutofit/>
          </a:bodyPr>
          <a:lstStyle/>
          <a:p>
            <a:pPr>
              <a:lnSpc>
                <a:spcPct val="120000"/>
              </a:lnSpc>
              <a:spcAft>
                <a:spcPts val="1000"/>
              </a:spcAft>
            </a:pPr>
            <a:r>
              <a:rPr lang="en-US" sz="1900" b="1" dirty="0"/>
              <a:t>Ally - </a:t>
            </a:r>
            <a:r>
              <a:rPr lang="en-US" sz="1900" dirty="0"/>
              <a:t>A non-LGBT person who actively supports the civil rights of LGBT people </a:t>
            </a:r>
          </a:p>
          <a:p>
            <a:pPr>
              <a:spcAft>
                <a:spcPts val="1000"/>
              </a:spcAft>
            </a:pPr>
            <a:r>
              <a:rPr lang="en-US" sz="1900" b="1" dirty="0"/>
              <a:t>Coming Out - </a:t>
            </a:r>
            <a:r>
              <a:rPr lang="en-US" sz="1900" dirty="0"/>
              <a:t>An ongoing process of becoming aware of one’s sexual orientation or gender identity, accepting it, acting on it and sharing it with others </a:t>
            </a:r>
          </a:p>
          <a:p>
            <a:pPr>
              <a:lnSpc>
                <a:spcPct val="120000"/>
              </a:lnSpc>
              <a:spcAft>
                <a:spcPts val="1000"/>
              </a:spcAft>
            </a:pPr>
            <a:r>
              <a:rPr lang="en-US" sz="1900" b="1" dirty="0"/>
              <a:t>In the Closet - </a:t>
            </a:r>
            <a:r>
              <a:rPr lang="en-US" sz="1900" dirty="0"/>
              <a:t>Keeping one’s sexual orientation or gender identity secret </a:t>
            </a:r>
          </a:p>
          <a:p>
            <a:pPr>
              <a:spcAft>
                <a:spcPts val="1000"/>
              </a:spcAft>
            </a:pPr>
            <a:r>
              <a:rPr lang="en-US" sz="1900" b="1" dirty="0"/>
              <a:t>LGBTQQ - </a:t>
            </a:r>
            <a:r>
              <a:rPr lang="en-US" sz="1900" dirty="0"/>
              <a:t>The most inclusive method to identify the “Lesbian, Gay, Bisexual and Transgender” community” (other letters stand for Queer, Questioning) </a:t>
            </a:r>
          </a:p>
          <a:p>
            <a:pPr>
              <a:spcAft>
                <a:spcPts val="1000"/>
              </a:spcAft>
            </a:pPr>
            <a:r>
              <a:rPr lang="en-US" sz="1900" b="1" dirty="0"/>
              <a:t>Partner - </a:t>
            </a:r>
            <a:r>
              <a:rPr lang="en-US" sz="1900" dirty="0"/>
              <a:t>A term commonly used to describe an LGBT’s person’s significant other/mate/spouse </a:t>
            </a:r>
          </a:p>
          <a:p>
            <a:pPr>
              <a:spcAft>
                <a:spcPts val="1000"/>
              </a:spcAft>
            </a:pPr>
            <a:r>
              <a:rPr lang="en-US" sz="1900" b="1" dirty="0"/>
              <a:t>Passing – </a:t>
            </a:r>
            <a:r>
              <a:rPr lang="en-US" sz="1900" dirty="0"/>
              <a:t>When used by transgender people, it means being perceived as the gender with which one identifies. When used by LGB people, it means being perceived as heterosexual or “straight”</a:t>
            </a:r>
          </a:p>
          <a:p>
            <a:pPr>
              <a:lnSpc>
                <a:spcPct val="120000"/>
              </a:lnSpc>
            </a:pPr>
            <a:r>
              <a:rPr lang="en-US" sz="1900" b="1" dirty="0"/>
              <a:t>Stealth</a:t>
            </a:r>
            <a:r>
              <a:rPr lang="en-US" sz="1900" dirty="0"/>
              <a:t> - Keeping your transgender and transitioning past hidden from others.</a:t>
            </a:r>
          </a:p>
        </p:txBody>
      </p:sp>
    </p:spTree>
    <p:extLst>
      <p:ext uri="{BB962C8B-B14F-4D97-AF65-F5344CB8AC3E}">
        <p14:creationId xmlns:p14="http://schemas.microsoft.com/office/powerpoint/2010/main" val="324821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After this training you should be able to…</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b="1" dirty="0">
                <a:solidFill>
                  <a:schemeClr val="tx1"/>
                </a:solidFill>
              </a:rPr>
              <a:t>Understand and explain to others</a:t>
            </a:r>
            <a:r>
              <a:rPr lang="en-US" dirty="0">
                <a:solidFill>
                  <a:schemeClr val="tx1"/>
                </a:solidFill>
              </a:rPr>
              <a:t>:</a:t>
            </a:r>
          </a:p>
          <a:p>
            <a:pPr lvl="1"/>
            <a:r>
              <a:rPr lang="en-US" dirty="0">
                <a:solidFill>
                  <a:schemeClr val="tx1"/>
                </a:solidFill>
              </a:rPr>
              <a:t>The difference between sexual orientation and gender identity</a:t>
            </a:r>
          </a:p>
          <a:p>
            <a:pPr lvl="1"/>
            <a:r>
              <a:rPr lang="en-US" dirty="0">
                <a:solidFill>
                  <a:schemeClr val="tx1"/>
                </a:solidFill>
              </a:rPr>
              <a:t>Correct and affirming language for communicating with Lesbian, Gay, Bisexual, Transgender, Queer/Questioning and Intersex individuals</a:t>
            </a:r>
          </a:p>
          <a:p>
            <a:pPr lvl="1"/>
            <a:r>
              <a:rPr lang="en-US" dirty="0">
                <a:solidFill>
                  <a:schemeClr val="tx1"/>
                </a:solidFill>
              </a:rPr>
              <a:t>The societal context of homelessness and housing difficulties in the LGBTQI community</a:t>
            </a:r>
          </a:p>
          <a:p>
            <a:pPr marL="457200" indent="-457200">
              <a:buFont typeface="+mj-lt"/>
              <a:buAutoNum type="arabicPeriod"/>
            </a:pPr>
            <a:r>
              <a:rPr lang="en-US" b="1" dirty="0">
                <a:solidFill>
                  <a:schemeClr val="tx1"/>
                </a:solidFill>
              </a:rPr>
              <a:t>Craft</a:t>
            </a:r>
            <a:r>
              <a:rPr lang="en-US" dirty="0">
                <a:solidFill>
                  <a:schemeClr val="tx1"/>
                </a:solidFill>
              </a:rPr>
              <a:t> </a:t>
            </a:r>
            <a:r>
              <a:rPr lang="en-US" b="1" dirty="0">
                <a:solidFill>
                  <a:schemeClr val="tx1"/>
                </a:solidFill>
              </a:rPr>
              <a:t>non-discrimination rules and policies </a:t>
            </a:r>
            <a:r>
              <a:rPr lang="en-US" dirty="0">
                <a:solidFill>
                  <a:schemeClr val="tx1"/>
                </a:solidFill>
              </a:rPr>
              <a:t>for your shelter</a:t>
            </a:r>
          </a:p>
        </p:txBody>
      </p:sp>
      <p:sp>
        <p:nvSpPr>
          <p:cNvPr id="4" name="Slide Number Placeholder 3"/>
          <p:cNvSpPr>
            <a:spLocks noGrp="1"/>
          </p:cNvSpPr>
          <p:nvPr>
            <p:ph type="sldNum" sz="quarter" idx="12"/>
          </p:nvPr>
        </p:nvSpPr>
        <p:spPr/>
        <p:txBody>
          <a:bodyPr/>
          <a:lstStyle/>
          <a:p>
            <a:fld id="{E87783BB-54EB-5944-95AE-CB20B74C7808}" type="slidenum">
              <a:rPr lang="en-US" smtClean="0"/>
              <a:pPr/>
              <a:t>5</a:t>
            </a:fld>
            <a:endParaRPr lang="en-US"/>
          </a:p>
        </p:txBody>
      </p:sp>
    </p:spTree>
    <p:extLst>
      <p:ext uri="{BB962C8B-B14F-4D97-AF65-F5344CB8AC3E}">
        <p14:creationId xmlns:p14="http://schemas.microsoft.com/office/powerpoint/2010/main" val="190643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After this training you should be able to…</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en-US" b="1" dirty="0">
                <a:solidFill>
                  <a:schemeClr val="tx1"/>
                </a:solidFill>
              </a:rPr>
              <a:t>Transform your shelter into a safe space </a:t>
            </a:r>
            <a:r>
              <a:rPr lang="en-US" dirty="0">
                <a:solidFill>
                  <a:schemeClr val="tx1"/>
                </a:solidFill>
              </a:rPr>
              <a:t>for LGBTQI clients</a:t>
            </a:r>
          </a:p>
          <a:p>
            <a:pPr marL="457200" indent="-457200">
              <a:buFont typeface="+mj-lt"/>
              <a:buAutoNum type="arabicPeriod" startAt="3"/>
            </a:pPr>
            <a:r>
              <a:rPr lang="en-US" b="1" dirty="0">
                <a:solidFill>
                  <a:schemeClr val="tx1"/>
                </a:solidFill>
              </a:rPr>
              <a:t>Implement processes and operations </a:t>
            </a:r>
            <a:r>
              <a:rPr lang="en-US" dirty="0">
                <a:solidFill>
                  <a:schemeClr val="tx1"/>
                </a:solidFill>
              </a:rPr>
              <a:t>at your shelter that enforce non-discrimination rules and maintain safe space</a:t>
            </a:r>
          </a:p>
          <a:p>
            <a:pPr marL="457200" indent="-457200">
              <a:buFont typeface="+mj-lt"/>
              <a:buAutoNum type="arabicPeriod" startAt="3"/>
            </a:pPr>
            <a:r>
              <a:rPr lang="en-US" b="1" dirty="0">
                <a:solidFill>
                  <a:schemeClr val="tx1"/>
                </a:solidFill>
              </a:rPr>
              <a:t>Connect with LGBTQI-supportive resources </a:t>
            </a:r>
            <a:r>
              <a:rPr lang="en-US" dirty="0">
                <a:solidFill>
                  <a:schemeClr val="tx1"/>
                </a:solidFill>
              </a:rPr>
              <a:t>in your community</a:t>
            </a:r>
          </a:p>
          <a:p>
            <a:pPr marL="0" indent="0">
              <a:buNone/>
            </a:pPr>
            <a:endParaRPr lang="en-US" dirty="0"/>
          </a:p>
        </p:txBody>
      </p:sp>
      <p:sp>
        <p:nvSpPr>
          <p:cNvPr id="4" name="Slide Number Placeholder 3"/>
          <p:cNvSpPr>
            <a:spLocks noGrp="1"/>
          </p:cNvSpPr>
          <p:nvPr>
            <p:ph type="sldNum" sz="quarter" idx="12"/>
          </p:nvPr>
        </p:nvSpPr>
        <p:spPr/>
        <p:txBody>
          <a:bodyPr/>
          <a:lstStyle/>
          <a:p>
            <a:fld id="{E87783BB-54EB-5944-95AE-CB20B74C7808}" type="slidenum">
              <a:rPr lang="en-US" smtClean="0"/>
              <a:pPr/>
              <a:t>6</a:t>
            </a:fld>
            <a:endParaRPr lang="en-US"/>
          </a:p>
        </p:txBody>
      </p:sp>
    </p:spTree>
    <p:extLst>
      <p:ext uri="{BB962C8B-B14F-4D97-AF65-F5344CB8AC3E}">
        <p14:creationId xmlns:p14="http://schemas.microsoft.com/office/powerpoint/2010/main" val="24487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457" y="3429000"/>
            <a:ext cx="5314790" cy="1398494"/>
          </a:xfrm>
        </p:spPr>
        <p:txBody>
          <a:bodyPr/>
          <a:lstStyle/>
          <a:p>
            <a:r>
              <a:rPr lang="en-US" dirty="0"/>
              <a:t>Talking the Talk: </a:t>
            </a:r>
            <a:r>
              <a:rPr lang="en-US" dirty="0">
                <a:solidFill>
                  <a:schemeClr val="bg1">
                    <a:lumMod val="50000"/>
                  </a:schemeClr>
                </a:solidFill>
              </a:rPr>
              <a:t>Affirming and Inclusive Language</a:t>
            </a:r>
          </a:p>
        </p:txBody>
      </p:sp>
      <p:sp>
        <p:nvSpPr>
          <p:cNvPr id="3" name="Slide Number Placeholder 2"/>
          <p:cNvSpPr>
            <a:spLocks noGrp="1"/>
          </p:cNvSpPr>
          <p:nvPr>
            <p:ph type="sldNum" sz="quarter" idx="12"/>
          </p:nvPr>
        </p:nvSpPr>
        <p:spPr/>
        <p:txBody>
          <a:bodyPr/>
          <a:lstStyle/>
          <a:p>
            <a:fld id="{E87783BB-54EB-5944-95AE-CB20B74C7808}" type="slidenum">
              <a:rPr lang="en-US" smtClean="0"/>
              <a:pPr/>
              <a:t>7</a:t>
            </a:fld>
            <a:endParaRPr lang="en-US"/>
          </a:p>
        </p:txBody>
      </p:sp>
    </p:spTree>
    <p:extLst>
      <p:ext uri="{BB962C8B-B14F-4D97-AF65-F5344CB8AC3E}">
        <p14:creationId xmlns:p14="http://schemas.microsoft.com/office/powerpoint/2010/main" val="70238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Gender Identity &amp; </a:t>
            </a:r>
            <a:br>
              <a:rPr lang="en-US" dirty="0"/>
            </a:br>
            <a:r>
              <a:rPr lang="en-US" dirty="0"/>
              <a:t>Sexual Orientation</a:t>
            </a:r>
          </a:p>
        </p:txBody>
      </p:sp>
      <p:sp>
        <p:nvSpPr>
          <p:cNvPr id="3" name="Content Placeholder 2"/>
          <p:cNvSpPr>
            <a:spLocks noGrp="1"/>
          </p:cNvSpPr>
          <p:nvPr>
            <p:ph idx="1"/>
          </p:nvPr>
        </p:nvSpPr>
        <p:spPr>
          <a:xfrm>
            <a:off x="457199" y="2057400"/>
            <a:ext cx="6508377" cy="4316505"/>
          </a:xfrm>
        </p:spPr>
        <p:txBody>
          <a:bodyPr>
            <a:noAutofit/>
          </a:bodyPr>
          <a:lstStyle/>
          <a:p>
            <a:r>
              <a:rPr lang="en-US" sz="1400" b="1" dirty="0">
                <a:solidFill>
                  <a:schemeClr val="tx1"/>
                </a:solidFill>
              </a:rPr>
              <a:t>Sexual Orientation</a:t>
            </a:r>
            <a:r>
              <a:rPr lang="en-US" sz="1400" dirty="0">
                <a:solidFill>
                  <a:schemeClr val="tx1"/>
                </a:solidFill>
              </a:rPr>
              <a:t>: The term for an individual’s enduring physical, romantic and/or emotional attraction to members of the same sex, opposite sex or both sexes </a:t>
            </a:r>
          </a:p>
          <a:p>
            <a:r>
              <a:rPr lang="en-US" sz="1400" b="1" dirty="0">
                <a:solidFill>
                  <a:schemeClr val="tx1"/>
                </a:solidFill>
              </a:rPr>
              <a:t>Sex Assigned at Birth</a:t>
            </a:r>
            <a:r>
              <a:rPr lang="en-US" sz="1400" dirty="0">
                <a:solidFill>
                  <a:schemeClr val="tx1"/>
                </a:solidFill>
              </a:rPr>
              <a:t>: An individual’s sex (male or female) determined at birth based upon the individual’s genitals, reproductive organs and/or chromosomes, and designated on the individual’s birth certificate</a:t>
            </a:r>
          </a:p>
          <a:p>
            <a:r>
              <a:rPr lang="en-US" sz="1400" b="1" dirty="0">
                <a:solidFill>
                  <a:schemeClr val="tx1"/>
                </a:solidFill>
              </a:rPr>
              <a:t>Gender Identity</a:t>
            </a:r>
            <a:r>
              <a:rPr lang="en-US" sz="1400" dirty="0">
                <a:solidFill>
                  <a:schemeClr val="tx1"/>
                </a:solidFill>
              </a:rPr>
              <a:t>: Someone’s deeply felt sense of being a man, a woman, or a gender that does not fit within the male-female spectrum</a:t>
            </a:r>
          </a:p>
          <a:p>
            <a:r>
              <a:rPr lang="en-US" sz="1400" b="1" dirty="0">
                <a:solidFill>
                  <a:schemeClr val="tx1"/>
                </a:solidFill>
              </a:rPr>
              <a:t>Gender Expression</a:t>
            </a:r>
            <a:r>
              <a:rPr lang="en-US" sz="1400" dirty="0">
                <a:solidFill>
                  <a:schemeClr val="tx1"/>
                </a:solidFill>
              </a:rPr>
              <a:t>: The way a person expresses gender identity outwardly through external characteristics and behaviors</a:t>
            </a:r>
          </a:p>
          <a:p>
            <a:pPr lvl="1"/>
            <a:r>
              <a:rPr lang="en-US" sz="1200" dirty="0">
                <a:solidFill>
                  <a:schemeClr val="tx1"/>
                </a:solidFill>
              </a:rPr>
              <a:t>Examples: clothing, gestures, haircut and other grooming, body characteristics and speech</a:t>
            </a:r>
          </a:p>
          <a:p>
            <a:pPr lvl="1"/>
            <a:r>
              <a:rPr lang="en-US" sz="1200" dirty="0">
                <a:solidFill>
                  <a:schemeClr val="tx1"/>
                </a:solidFill>
              </a:rPr>
              <a:t>“Gender expression” is determined by using stereotypical notions of what it means to appear as a man, a woman, masculine and feminine</a:t>
            </a:r>
          </a:p>
        </p:txBody>
      </p:sp>
      <p:sp>
        <p:nvSpPr>
          <p:cNvPr id="4" name="Slide Number Placeholder 3"/>
          <p:cNvSpPr>
            <a:spLocks noGrp="1"/>
          </p:cNvSpPr>
          <p:nvPr>
            <p:ph type="sldNum" sz="quarter" idx="12"/>
          </p:nvPr>
        </p:nvSpPr>
        <p:spPr/>
        <p:txBody>
          <a:bodyPr/>
          <a:lstStyle/>
          <a:p>
            <a:fld id="{E87783BB-54EB-5944-95AE-CB20B74C7808}" type="slidenum">
              <a:rPr lang="en-US" smtClean="0"/>
              <a:pPr/>
              <a:t>8</a:t>
            </a:fld>
            <a:endParaRPr lang="en-US"/>
          </a:p>
        </p:txBody>
      </p:sp>
    </p:spTree>
    <p:extLst>
      <p:ext uri="{BB962C8B-B14F-4D97-AF65-F5344CB8AC3E}">
        <p14:creationId xmlns:p14="http://schemas.microsoft.com/office/powerpoint/2010/main" val="201535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Sexual Orientations</a:t>
            </a:r>
          </a:p>
        </p:txBody>
      </p:sp>
      <p:sp>
        <p:nvSpPr>
          <p:cNvPr id="3" name="Content Placeholder 2"/>
          <p:cNvSpPr>
            <a:spLocks noGrp="1"/>
          </p:cNvSpPr>
          <p:nvPr>
            <p:ph idx="1"/>
          </p:nvPr>
        </p:nvSpPr>
        <p:spPr>
          <a:xfrm>
            <a:off x="457199" y="2209800"/>
            <a:ext cx="7630887" cy="4169229"/>
          </a:xfrm>
        </p:spPr>
        <p:txBody>
          <a:bodyPr>
            <a:normAutofit fontScale="92500" lnSpcReduction="10000"/>
          </a:bodyPr>
          <a:lstStyle/>
          <a:p>
            <a:r>
              <a:rPr lang="en-US" b="1" dirty="0">
                <a:solidFill>
                  <a:schemeClr val="tx1"/>
                </a:solidFill>
              </a:rPr>
              <a:t>Heterosexual:</a:t>
            </a:r>
            <a:r>
              <a:rPr lang="en-US" dirty="0">
                <a:solidFill>
                  <a:schemeClr val="tx1"/>
                </a:solidFill>
              </a:rPr>
              <a:t> Enduring attraction to people of the opposite sex </a:t>
            </a:r>
          </a:p>
          <a:p>
            <a:r>
              <a:rPr lang="en-US" b="1" dirty="0">
                <a:solidFill>
                  <a:schemeClr val="tx1"/>
                </a:solidFill>
              </a:rPr>
              <a:t>Homosexual:</a:t>
            </a:r>
            <a:r>
              <a:rPr lang="en-US" dirty="0">
                <a:solidFill>
                  <a:schemeClr val="tx1"/>
                </a:solidFill>
              </a:rPr>
              <a:t> Enduring attraction to people of the same sex </a:t>
            </a:r>
          </a:p>
          <a:p>
            <a:pPr lvl="1"/>
            <a:r>
              <a:rPr lang="en-US" dirty="0">
                <a:solidFill>
                  <a:schemeClr val="tx1"/>
                </a:solidFill>
              </a:rPr>
              <a:t>Lesbian- Women who have enduring attraction to other women</a:t>
            </a:r>
          </a:p>
          <a:p>
            <a:pPr lvl="1"/>
            <a:r>
              <a:rPr lang="en-US" dirty="0">
                <a:solidFill>
                  <a:schemeClr val="tx1"/>
                </a:solidFill>
              </a:rPr>
              <a:t>Gay- Men who have enduring attraction to other men, and women who have enduring attraction to other women.</a:t>
            </a:r>
          </a:p>
          <a:p>
            <a:r>
              <a:rPr lang="en-US" b="1" dirty="0">
                <a:solidFill>
                  <a:schemeClr val="tx1"/>
                </a:solidFill>
              </a:rPr>
              <a:t>Bisexual:</a:t>
            </a:r>
            <a:r>
              <a:rPr lang="en-US" dirty="0">
                <a:solidFill>
                  <a:schemeClr val="tx1"/>
                </a:solidFill>
              </a:rPr>
              <a:t> Enduring attraction to both men and women</a:t>
            </a:r>
          </a:p>
          <a:p>
            <a:r>
              <a:rPr lang="en-US" b="1" dirty="0">
                <a:solidFill>
                  <a:schemeClr val="tx1"/>
                </a:solidFill>
              </a:rPr>
              <a:t>Questioning: </a:t>
            </a:r>
            <a:r>
              <a:rPr lang="en-US" dirty="0">
                <a:solidFill>
                  <a:schemeClr val="tx1"/>
                </a:solidFill>
              </a:rPr>
              <a:t>In the process of exploring and deciding one’s sexual orientation</a:t>
            </a:r>
          </a:p>
          <a:p>
            <a:r>
              <a:rPr lang="en-US" b="1" dirty="0">
                <a:solidFill>
                  <a:schemeClr val="tx1"/>
                </a:solidFill>
              </a:rPr>
              <a:t>Queer: </a:t>
            </a:r>
            <a:r>
              <a:rPr lang="en-US" dirty="0">
                <a:solidFill>
                  <a:schemeClr val="tx1"/>
                </a:solidFill>
              </a:rPr>
              <a:t>Umbrella term for someone who identifies as having a sexual orientation which is different from societal norms.</a:t>
            </a:r>
          </a:p>
        </p:txBody>
      </p:sp>
      <p:sp>
        <p:nvSpPr>
          <p:cNvPr id="4" name="Slide Number Placeholder 3"/>
          <p:cNvSpPr>
            <a:spLocks noGrp="1"/>
          </p:cNvSpPr>
          <p:nvPr>
            <p:ph type="sldNum" sz="quarter" idx="12"/>
          </p:nvPr>
        </p:nvSpPr>
        <p:spPr/>
        <p:txBody>
          <a:bodyPr/>
          <a:lstStyle/>
          <a:p>
            <a:fld id="{E87783BB-54EB-5944-95AE-CB20B74C7808}" type="slidenum">
              <a:rPr lang="en-US" smtClean="0"/>
              <a:pPr/>
              <a:t>9</a:t>
            </a:fld>
            <a:endParaRPr lang="en-US"/>
          </a:p>
        </p:txBody>
      </p:sp>
    </p:spTree>
    <p:extLst>
      <p:ext uri="{BB962C8B-B14F-4D97-AF65-F5344CB8AC3E}">
        <p14:creationId xmlns:p14="http://schemas.microsoft.com/office/powerpoint/2010/main" val="317730381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Plaza.thmx</Template>
  <TotalTime>6843</TotalTime>
  <Words>5389</Words>
  <Application>Microsoft Office PowerPoint</Application>
  <PresentationFormat>On-screen Show (4:3)</PresentationFormat>
  <Paragraphs>418</Paragraphs>
  <Slides>48</Slides>
  <Notes>20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48</vt:i4>
      </vt:variant>
    </vt:vector>
  </HeadingPairs>
  <TitlesOfParts>
    <vt:vector size="61" baseType="lpstr">
      <vt:lpstr>Arial</vt:lpstr>
      <vt:lpstr>Calibri</vt:lpstr>
      <vt:lpstr>Calibri Light</vt:lpstr>
      <vt:lpstr>Century Gothic</vt:lpstr>
      <vt:lpstr>Wingdings</vt:lpstr>
      <vt:lpstr>Wingdings 2</vt:lpstr>
      <vt:lpstr>Plaza</vt:lpstr>
      <vt:lpstr>Office Theme</vt:lpstr>
      <vt:lpstr>1_Office Theme</vt:lpstr>
      <vt:lpstr>2_Office Theme</vt:lpstr>
      <vt:lpstr>3_Office Theme</vt:lpstr>
      <vt:lpstr>4_Office Theme</vt:lpstr>
      <vt:lpstr>5_Office Theme</vt:lpstr>
      <vt:lpstr> LGBTQ 101 for  Housing Shelters</vt:lpstr>
      <vt:lpstr>Introductions  Why We’re Here</vt:lpstr>
      <vt:lpstr>City of Atlanta  Code of Ordinances </vt:lpstr>
      <vt:lpstr>United States Department of Housing and Urban Development </vt:lpstr>
      <vt:lpstr>After this training you should be able to…</vt:lpstr>
      <vt:lpstr>After this training you should be able to…</vt:lpstr>
      <vt:lpstr>Talking the Talk: Affirming and Inclusive Language</vt:lpstr>
      <vt:lpstr>Gender Identity &amp;  Sexual Orientation</vt:lpstr>
      <vt:lpstr>Sexual Orientations</vt:lpstr>
      <vt:lpstr>Sex Assigned at Birth</vt:lpstr>
      <vt:lpstr>Gender Identities</vt:lpstr>
      <vt:lpstr>Gender Identity Continued</vt:lpstr>
      <vt:lpstr>Gender Bread Person!</vt:lpstr>
      <vt:lpstr>Walking the Walk:</vt:lpstr>
      <vt:lpstr>Honor Gender Identity </vt:lpstr>
      <vt:lpstr>Determining Gender Identity</vt:lpstr>
      <vt:lpstr>Applying Shelter Policies to Genderqueer Clients</vt:lpstr>
      <vt:lpstr>Pronouns and Names: Which to use</vt:lpstr>
      <vt:lpstr>Honor All Families</vt:lpstr>
      <vt:lpstr>Honor All People</vt:lpstr>
      <vt:lpstr>Offensive Terms and Topics</vt:lpstr>
      <vt:lpstr>Remember…</vt:lpstr>
      <vt:lpstr>                      </vt:lpstr>
      <vt:lpstr>LGBTQI Discrimination: Putting the Issue in Context</vt:lpstr>
      <vt:lpstr>Your Non-Discrimination Policy and Rules</vt:lpstr>
      <vt:lpstr>Discriminatory Policies</vt:lpstr>
      <vt:lpstr>Non-Discrimination Policies</vt:lpstr>
      <vt:lpstr>Scope of Non-Discrimination Policy </vt:lpstr>
      <vt:lpstr>Operations &amp; Processes</vt:lpstr>
      <vt:lpstr>PowerPoint Presentation</vt:lpstr>
      <vt:lpstr>Intake</vt:lpstr>
      <vt:lpstr>Determining Gender Identity(revisited)</vt:lpstr>
      <vt:lpstr>Placement/Housing (revisited)</vt:lpstr>
      <vt:lpstr>Creating Safe Space at Your Shelter</vt:lpstr>
      <vt:lpstr>Creating Safe Space at your Shelter</vt:lpstr>
      <vt:lpstr>Providing Privacy for Transgender and Intersex Clients</vt:lpstr>
      <vt:lpstr>Safety across the shelter:</vt:lpstr>
      <vt:lpstr>Staff Training 101</vt:lpstr>
      <vt:lpstr>Operations &amp; Processes</vt:lpstr>
      <vt:lpstr>Intake:  Do’s and Don’ts</vt:lpstr>
      <vt:lpstr>Conflict Resolution:  Do’s and Don’ts</vt:lpstr>
      <vt:lpstr>Referrals and transfers</vt:lpstr>
      <vt:lpstr>GLOSSARY</vt:lpstr>
      <vt:lpstr> Sexual Orientation Glossary:</vt:lpstr>
      <vt:lpstr>Sexual Orientation Glossary cont’d . . .</vt:lpstr>
      <vt:lpstr>Gender Identity Glossary:</vt:lpstr>
      <vt:lpstr>Gender Identity Glossary cont’d . . .</vt:lpstr>
      <vt:lpstr>Additional Associated Terms:</vt:lpstr>
    </vt:vector>
  </TitlesOfParts>
  <Company>Emory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101for Housing Professionals</dc:title>
  <dc:creator>Emily Brown</dc:creator>
  <cp:lastModifiedBy>Brown, Malik</cp:lastModifiedBy>
  <cp:revision>412</cp:revision>
  <cp:lastPrinted>2016-01-12T15:21:30Z</cp:lastPrinted>
  <dcterms:created xsi:type="dcterms:W3CDTF">2014-07-02T21:35:49Z</dcterms:created>
  <dcterms:modified xsi:type="dcterms:W3CDTF">2024-06-02T00:57:20Z</dcterms:modified>
</cp:coreProperties>
</file>