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49" r:id="rId1"/>
  </p:sldMasterIdLst>
  <p:notesMasterIdLst>
    <p:notesMasterId r:id="rId32"/>
  </p:notesMasterIdLst>
  <p:handoutMasterIdLst>
    <p:handoutMasterId r:id="rId33"/>
  </p:handoutMasterIdLst>
  <p:sldIdLst>
    <p:sldId id="1188" r:id="rId2"/>
    <p:sldId id="1197" r:id="rId3"/>
    <p:sldId id="1214" r:id="rId4"/>
    <p:sldId id="1196" r:id="rId5"/>
    <p:sldId id="984" r:id="rId6"/>
    <p:sldId id="1123" r:id="rId7"/>
    <p:sldId id="1175" r:id="rId8"/>
    <p:sldId id="1208" r:id="rId9"/>
    <p:sldId id="1207" r:id="rId10"/>
    <p:sldId id="1179" r:id="rId11"/>
    <p:sldId id="1180" r:id="rId12"/>
    <p:sldId id="1190" r:id="rId13"/>
    <p:sldId id="1212" r:id="rId14"/>
    <p:sldId id="1221" r:id="rId15"/>
    <p:sldId id="1227" r:id="rId16"/>
    <p:sldId id="1166" r:id="rId17"/>
    <p:sldId id="1126" r:id="rId18"/>
    <p:sldId id="1297" r:id="rId19"/>
    <p:sldId id="1306" r:id="rId20"/>
    <p:sldId id="1079" r:id="rId21"/>
    <p:sldId id="1295" r:id="rId22"/>
    <p:sldId id="1312" r:id="rId23"/>
    <p:sldId id="1273" r:id="rId24"/>
    <p:sldId id="1275" r:id="rId25"/>
    <p:sldId id="1318" r:id="rId26"/>
    <p:sldId id="1315" r:id="rId27"/>
    <p:sldId id="1316" r:id="rId28"/>
    <p:sldId id="1294" r:id="rId29"/>
    <p:sldId id="1309" r:id="rId30"/>
    <p:sldId id="1225" r:id="rId31"/>
  </p:sldIdLst>
  <p:sldSz cx="9144000" cy="6858000" type="screen4x3"/>
  <p:notesSz cx="7315200" cy="9601200"/>
  <p:embeddedFontLs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472" userDrawn="1">
          <p15:clr>
            <a:srgbClr val="A4A3A4"/>
          </p15:clr>
        </p15:guide>
        <p15:guide id="4" orient="horz" pos="936" userDrawn="1">
          <p15:clr>
            <a:srgbClr val="A4A3A4"/>
          </p15:clr>
        </p15:guide>
        <p15:guide id="5" orient="horz" pos="2472" userDrawn="1">
          <p15:clr>
            <a:srgbClr val="A4A3A4"/>
          </p15:clr>
        </p15:guide>
        <p15:guide id="7" orient="horz" pos="3984" userDrawn="1">
          <p15:clr>
            <a:srgbClr val="A4A3A4"/>
          </p15:clr>
        </p15:guide>
        <p15:guide id="8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0D4"/>
    <a:srgbClr val="859FD1"/>
    <a:srgbClr val="7EC3FC"/>
    <a:srgbClr val="193066"/>
    <a:srgbClr val="939393"/>
    <a:srgbClr val="688BDA"/>
    <a:srgbClr val="E9E7E7"/>
    <a:srgbClr val="F0F3F6"/>
    <a:srgbClr val="C39A52"/>
    <a:srgbClr val="097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0" autoAdjust="0"/>
    <p:restoredTop sz="93841" autoAdjust="0"/>
  </p:normalViewPr>
  <p:slideViewPr>
    <p:cSldViewPr snapToGrid="0">
      <p:cViewPr varScale="1">
        <p:scale>
          <a:sx n="97" d="100"/>
          <a:sy n="97" d="100"/>
        </p:scale>
        <p:origin x="843" y="39"/>
      </p:cViewPr>
      <p:guideLst>
        <p:guide pos="5472"/>
        <p:guide orient="horz" pos="936"/>
        <p:guide orient="horz" pos="2472"/>
        <p:guide orient="horz" pos="3984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8"/>
    </p:cViewPr>
  </p:sorterViewPr>
  <p:notesViewPr>
    <p:cSldViewPr snapToGrid="0">
      <p:cViewPr varScale="1">
        <p:scale>
          <a:sx n="76" d="100"/>
          <a:sy n="76" d="100"/>
        </p:scale>
        <p:origin x="2709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of Homelessness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Humboldt County, CA</c:v>
                </c:pt>
                <c:pt idx="1">
                  <c:v>Lynn, MA</c:v>
                </c:pt>
                <c:pt idx="2">
                  <c:v>New York City, NY</c:v>
                </c:pt>
                <c:pt idx="3">
                  <c:v>San Francisco , CA</c:v>
                </c:pt>
                <c:pt idx="4">
                  <c:v>District of Columbia</c:v>
                </c:pt>
                <c:pt idx="5">
                  <c:v>Boston, MA</c:v>
                </c:pt>
                <c:pt idx="6">
                  <c:v>Mendocino County, CA</c:v>
                </c:pt>
                <c:pt idx="7">
                  <c:v>Imperial County, CA</c:v>
                </c:pt>
                <c:pt idx="8">
                  <c:v>Watsonville/Santa Cruz City, CA</c:v>
                </c:pt>
                <c:pt idx="9">
                  <c:v>Los Angeles, CA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125.5</c:v>
                </c:pt>
                <c:pt idx="1">
                  <c:v>110.3</c:v>
                </c:pt>
                <c:pt idx="2">
                  <c:v>93.5</c:v>
                </c:pt>
                <c:pt idx="3">
                  <c:v>92.2</c:v>
                </c:pt>
                <c:pt idx="4">
                  <c:v>90.4</c:v>
                </c:pt>
                <c:pt idx="5">
                  <c:v>88.6</c:v>
                </c:pt>
                <c:pt idx="6">
                  <c:v>86.6</c:v>
                </c:pt>
                <c:pt idx="7">
                  <c:v>84.3</c:v>
                </c:pt>
                <c:pt idx="8">
                  <c:v>82.6</c:v>
                </c:pt>
                <c:pt idx="9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6-49AE-A0D1-ABECA3EBB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39666440"/>
        <c:axId val="639665456"/>
      </c:barChart>
      <c:catAx>
        <c:axId val="639666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665456"/>
        <c:crosses val="autoZero"/>
        <c:auto val="1"/>
        <c:lblAlgn val="ctr"/>
        <c:lblOffset val="100"/>
        <c:noMultiLvlLbl val="0"/>
      </c:catAx>
      <c:valAx>
        <c:axId val="63966545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39666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6"/>
          <c:order val="6"/>
          <c:tx>
            <c:strRef>
              <c:f>Sheet1!$H$1</c:f>
              <c:strCache>
                <c:ptCount val="1"/>
                <c:pt idx="0">
                  <c:v>Total Rent</c:v>
                </c:pt>
              </c:strCache>
            </c:strRef>
          </c:tx>
          <c:spPr>
            <a:solidFill>
              <a:srgbClr val="193066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20404</c:v>
                </c:pt>
                <c:pt idx="1">
                  <c:v>34720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26-480C-8B93-4202641D3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0"/>
        <c:axId val="695662872"/>
        <c:axId val="6956658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Total Units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</c:v>
                      </c:pt>
                      <c:pt idx="1">
                        <c:v>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3626-480C-8B93-4202641D306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Total Sq. Ft.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11840</c:v>
                      </c:pt>
                      <c:pt idx="1">
                        <c:v>11840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626-480C-8B93-4202641D306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Total Rent2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20404</c:v>
                      </c:pt>
                      <c:pt idx="1">
                        <c:v>34720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626-480C-8B93-4202641D3068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7"/>
          <c:tx>
            <c:strRef>
              <c:f>Sheet1!$I$1</c:f>
              <c:strCache>
                <c:ptCount val="1"/>
                <c:pt idx="0">
                  <c:v>Rent / Sq. Ft.</c:v>
                </c:pt>
              </c:strCache>
            </c:strRef>
          </c:tx>
          <c:spPr>
            <a:ln w="28575" cap="rnd">
              <a:solidFill>
                <a:srgbClr val="688BD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688BDA"/>
                </a:solidFill>
              </a:ln>
              <a:effectLst/>
            </c:spPr>
          </c:marker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1.7233108108108108</c:v>
                </c:pt>
                <c:pt idx="1">
                  <c:v>2.9324324324324325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26-480C-8B93-4202641D3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35976"/>
        <c:axId val="3094418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Price / Unit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77500</c:v>
                      </c:pt>
                      <c:pt idx="1">
                        <c:v>38750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626-480C-8B93-4202641D306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Price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130.91216216216216</c:v>
                      </c:pt>
                      <c:pt idx="1">
                        <c:v>130.91216216216216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626-480C-8B93-4202641D306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Rent / Unit2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1020.2</c:v>
                      </c:pt>
                      <c:pt idx="1">
                        <c:v>868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626-480C-8B93-4202641D3068}"/>
                  </c:ext>
                </c:extLst>
              </c15:ser>
            </c15:filteredLineSeries>
          </c:ext>
        </c:extLst>
      </c:lineChart>
      <c:catAx>
        <c:axId val="69566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5824"/>
        <c:crosses val="autoZero"/>
        <c:auto val="1"/>
        <c:lblAlgn val="ctr"/>
        <c:lblOffset val="100"/>
        <c:noMultiLvlLbl val="0"/>
      </c:catAx>
      <c:valAx>
        <c:axId val="695665824"/>
        <c:scaling>
          <c:orientation val="minMax"/>
        </c:scaling>
        <c:delete val="0"/>
        <c:axPos val="l"/>
        <c:numFmt formatCode="&quot;$&quot;#,##0.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2872"/>
        <c:crosses val="autoZero"/>
        <c:crossBetween val="between"/>
      </c:valAx>
      <c:valAx>
        <c:axId val="3094418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35976"/>
        <c:crosses val="max"/>
        <c:crossBetween val="between"/>
      </c:valAx>
      <c:catAx>
        <c:axId val="30943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441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2008053559201E-2"/>
          <c:y val="7.3967851091764264E-2"/>
          <c:w val="0.84481239899936056"/>
          <c:h val="0.851350629810823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Renovations</c:v>
                </c:pt>
              </c:strCache>
            </c:strRef>
          </c:tx>
          <c:spPr>
            <a:solidFill>
              <a:srgbClr val="193066"/>
            </a:solidFill>
          </c:spPr>
          <c:dPt>
            <c:idx val="0"/>
            <c:bubble3D val="0"/>
            <c:spPr>
              <a:solidFill>
                <a:srgbClr val="193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7E-4F5F-822E-554EAED555C8}"/>
              </c:ext>
            </c:extLst>
          </c:dPt>
          <c:dPt>
            <c:idx val="1"/>
            <c:bubble3D val="0"/>
            <c:spPr>
              <a:solidFill>
                <a:srgbClr val="688B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0B-4599-AED4-5FE2E7285F59}"/>
              </c:ext>
            </c:extLst>
          </c:dPt>
          <c:dLbls>
            <c:dLbl>
              <c:idx val="0"/>
              <c:layout>
                <c:manualLayout>
                  <c:x val="-5.9277180064175018E-2"/>
                  <c:y val="-0.20393772650109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062751910260338"/>
                      <c:h val="0.315439351568019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7E-4F5F-822E-554EAED555C8}"/>
                </c:ext>
              </c:extLst>
            </c:dLbl>
            <c:dLbl>
              <c:idx val="1"/>
              <c:layout>
                <c:manualLayout>
                  <c:x val="8.007259196948556E-2"/>
                  <c:y val="0.112924598085284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513940453618235"/>
                      <c:h val="0.212512883685940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50B-4599-AED4-5FE2E7285F5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 Br. / 1 Ba.</c:v>
                </c:pt>
                <c:pt idx="1">
                  <c:v>2 Br. / 1 Ba.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7E-4F5F-822E-554EAED55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2008053559201E-2"/>
          <c:y val="7.3967851091764264E-2"/>
          <c:w val="0.84481239899936056"/>
          <c:h val="0.851350629810823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Renovations</c:v>
                </c:pt>
              </c:strCache>
            </c:strRef>
          </c:tx>
          <c:spPr>
            <a:solidFill>
              <a:srgbClr val="193066"/>
            </a:solidFill>
          </c:spPr>
          <c:dPt>
            <c:idx val="0"/>
            <c:bubble3D val="0"/>
            <c:spPr>
              <a:solidFill>
                <a:srgbClr val="193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7E-4F5F-822E-554EAED555C8}"/>
              </c:ext>
            </c:extLst>
          </c:dPt>
          <c:dPt>
            <c:idx val="1"/>
            <c:bubble3D val="0"/>
            <c:spPr>
              <a:solidFill>
                <a:srgbClr val="688B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A12-4392-8EFE-F3E80CB57818}"/>
              </c:ext>
            </c:extLst>
          </c:dPt>
          <c:dPt>
            <c:idx val="2"/>
            <c:bubble3D val="0"/>
            <c:spPr>
              <a:solidFill>
                <a:srgbClr val="9393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12-4392-8EFE-F3E80CB57818}"/>
              </c:ext>
            </c:extLst>
          </c:dPt>
          <c:dLbls>
            <c:dLbl>
              <c:idx val="0"/>
              <c:layout>
                <c:manualLayout>
                  <c:x val="-4.4908621622746763E-3"/>
                  <c:y val="-0.1295946251312205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062751910260338"/>
                      <c:h val="0.315439351568019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7E-4F5F-822E-554EAED555C8}"/>
                </c:ext>
              </c:extLst>
            </c:dLbl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1332559641669"/>
                      <c:h val="0.351574398790929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A12-4392-8EFE-F3E80CB57818}"/>
                </c:ext>
              </c:extLst>
            </c:dLbl>
            <c:dLbl>
              <c:idx val="2"/>
              <c:layout>
                <c:manualLayout>
                  <c:x val="0.20217442222089935"/>
                  <c:y val="8.78598074640924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941604267840481"/>
                      <c:h val="0.268749900219782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A12-4392-8EFE-F3E80CB5781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Studio</c:v>
                </c:pt>
                <c:pt idx="1">
                  <c:v>1-Bed</c:v>
                </c:pt>
                <c:pt idx="2">
                  <c:v>2-Bed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7E-4F5F-822E-554EAED55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Supportive Services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1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D-44FB-9AD5-FEBE7FBF62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Rental Assistance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Sheet1!$C$2:$C$3</c:f>
              <c:numCache>
                <c:formatCode>"$"#,##0</c:formatCode>
                <c:ptCount val="2"/>
                <c:pt idx="1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AD-44FB-9AD5-FEBE7FBF62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Hospital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 formatCode="&quot;$&quot;#,##0">
                  <c:v>22000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AD-44FB-9AD5-FEBE7FBF62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Psychiatric Hospital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 formatCode="&quot;$&quot;#,##0">
                  <c:v>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AD-44FB-9AD5-FEBE7FBF62F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Shelter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 formatCode="&quot;$&quot;#,##0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AD-44FB-9AD5-FEBE7FBF62F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Jail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 formatCode="&quot;$&quot;#,##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AD-44FB-9AD5-FEBE7FBF62F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Prison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 formatCode="&quot;$&quot;#,##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AD-44FB-9AD5-FEBE7FBF6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3680456"/>
        <c:axId val="963680784"/>
      </c:barChart>
      <c:barChart>
        <c:barDir val="col"/>
        <c:grouping val="stacked"/>
        <c:varyColors val="0"/>
        <c:ser>
          <c:idx val="7"/>
          <c:order val="7"/>
          <c:tx>
            <c:strRef>
              <c:f>Sheet1!$I$1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819400322405998E-17"/>
                  <c:y val="-0.280831200787401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AD-44FB-9AD5-FEBE7FBF62F1}"/>
                </c:ext>
              </c:extLst>
            </c:dLbl>
            <c:dLbl>
              <c:idx val="1"/>
              <c:layout>
                <c:manualLayout>
                  <c:x val="-2.0833333333333333E-3"/>
                  <c:y val="-0.15682578740157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AD-44FB-9AD5-FEBE7FBF62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Chronic Homelessness</c:v>
                </c:pt>
                <c:pt idx="1">
                  <c:v>Supportive Housing</c:v>
                </c:pt>
              </c:strCache>
            </c:strRef>
          </c:cat>
          <c:val>
            <c:numRef>
              <c:f>Sheet1!$I$2:$I$3</c:f>
              <c:numCache>
                <c:formatCode>"$"#,##0</c:formatCode>
                <c:ptCount val="2"/>
                <c:pt idx="0">
                  <c:v>40448</c:v>
                </c:pt>
                <c:pt idx="1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AD-44FB-9AD5-FEBE7FBF6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5"/>
        <c:overlap val="100"/>
        <c:axId val="851007656"/>
        <c:axId val="851009624"/>
      </c:barChart>
      <c:catAx>
        <c:axId val="96368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784"/>
        <c:crosses val="autoZero"/>
        <c:auto val="1"/>
        <c:lblAlgn val="ctr"/>
        <c:lblOffset val="100"/>
        <c:noMultiLvlLbl val="0"/>
      </c:catAx>
      <c:valAx>
        <c:axId val="963680784"/>
        <c:scaling>
          <c:orientation val="minMax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456"/>
        <c:crosses val="autoZero"/>
        <c:crossBetween val="between"/>
      </c:valAx>
      <c:valAx>
        <c:axId val="851009624"/>
        <c:scaling>
          <c:orientation val="minMax"/>
        </c:scaling>
        <c:delete val="1"/>
        <c:axPos val="r"/>
        <c:numFmt formatCode="&quot;$&quot;#,##0" sourceLinked="1"/>
        <c:majorTickMark val="out"/>
        <c:minorTickMark val="none"/>
        <c:tickLblPos val="nextTo"/>
        <c:crossAx val="851007656"/>
        <c:crosses val="max"/>
        <c:crossBetween val="between"/>
      </c:valAx>
      <c:catAx>
        <c:axId val="851007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1009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Households with Children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541-4AFC-B7FC-F7E90170514B}"/>
              </c:ext>
            </c:extLst>
          </c:dPt>
          <c:dLbls>
            <c:dLbl>
              <c:idx val="0"/>
              <c:layout>
                <c:manualLayout>
                  <c:x val="0"/>
                  <c:y val="-0.2091419479716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41-4AFC-B7FC-F7E90170514B}"/>
                </c:ext>
              </c:extLst>
            </c:dLbl>
            <c:dLbl>
              <c:idx val="1"/>
              <c:layout>
                <c:manualLayout>
                  <c:x val="6.2082926168735529E-3"/>
                  <c:y val="-0.29762507980583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41-4AFC-B7FC-F7E9017051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Households with Children</c:v>
                </c:pt>
                <c:pt idx="1">
                  <c:v>Households without Children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D-44FB-9AD5-FEBE7FBF6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3680456"/>
        <c:axId val="963680784"/>
      </c:barChart>
      <c:catAx>
        <c:axId val="96368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784"/>
        <c:crosses val="autoZero"/>
        <c:auto val="1"/>
        <c:lblAlgn val="ctr"/>
        <c:lblOffset val="100"/>
        <c:noMultiLvlLbl val="0"/>
      </c:catAx>
      <c:valAx>
        <c:axId val="96368078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Households with Children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541-4AFC-B7FC-F7E90170514B}"/>
              </c:ext>
            </c:extLst>
          </c:dPt>
          <c:dLbls>
            <c:dLbl>
              <c:idx val="0"/>
              <c:layout>
                <c:manualLayout>
                  <c:x val="6.2082926168735529E-3"/>
                  <c:y val="-0.136746658289165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41-4AFC-B7FC-F7E90170514B}"/>
                </c:ext>
              </c:extLst>
            </c:dLbl>
            <c:dLbl>
              <c:idx val="1"/>
              <c:layout>
                <c:manualLayout>
                  <c:x val="6.2082926168735529E-3"/>
                  <c:y val="-0.37002036948833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A8-4994-AE64-73B045DFB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PSH Families</c:v>
                </c:pt>
                <c:pt idx="1">
                  <c:v>Usual Care Families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0.05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D-44FB-9AD5-FEBE7FBF6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3680456"/>
        <c:axId val="963680784"/>
      </c:barChart>
      <c:catAx>
        <c:axId val="96368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784"/>
        <c:crosses val="autoZero"/>
        <c:auto val="1"/>
        <c:lblAlgn val="ctr"/>
        <c:lblOffset val="100"/>
        <c:noMultiLvlLbl val="0"/>
      </c:catAx>
      <c:valAx>
        <c:axId val="96368078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680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2008053559201E-2"/>
          <c:y val="7.3967851091764264E-2"/>
          <c:w val="0.84481239899936056"/>
          <c:h val="0.851350629810823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Renovations</c:v>
                </c:pt>
              </c:strCache>
            </c:strRef>
          </c:tx>
          <c:spPr>
            <a:solidFill>
              <a:srgbClr val="193066"/>
            </a:solidFill>
          </c:spPr>
          <c:dPt>
            <c:idx val="0"/>
            <c:bubble3D val="0"/>
            <c:spPr>
              <a:solidFill>
                <a:srgbClr val="193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7E-4F5F-822E-554EAED555C8}"/>
              </c:ext>
            </c:extLst>
          </c:dPt>
          <c:dPt>
            <c:idx val="1"/>
            <c:bubble3D val="0"/>
            <c:spPr>
              <a:solidFill>
                <a:srgbClr val="688B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0B-4599-AED4-5FE2E7285F59}"/>
              </c:ext>
            </c:extLst>
          </c:dPt>
          <c:dLbls>
            <c:dLbl>
              <c:idx val="0"/>
              <c:layout>
                <c:manualLayout>
                  <c:x val="-5.9277180064175018E-2"/>
                  <c:y val="-0.20393772650109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062751910260338"/>
                      <c:h val="0.315439351568019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7E-4F5F-822E-554EAED555C8}"/>
                </c:ext>
              </c:extLst>
            </c:dLbl>
            <c:dLbl>
              <c:idx val="1"/>
              <c:layout>
                <c:manualLayout>
                  <c:x val="8.007259196948556E-2"/>
                  <c:y val="0.112924598085284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513940453618235"/>
                      <c:h val="0.212512883685940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50B-4599-AED4-5FE2E7285F5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 Br. / 1 Ba.</c:v>
                </c:pt>
                <c:pt idx="1">
                  <c:v>2 Br. / 1 Ba.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7E-4F5F-822E-554EAED55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2008053559201E-2"/>
          <c:y val="7.3967851091764264E-2"/>
          <c:w val="0.84481239899936056"/>
          <c:h val="0.851350629810823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Renovations</c:v>
                </c:pt>
              </c:strCache>
            </c:strRef>
          </c:tx>
          <c:spPr>
            <a:solidFill>
              <a:srgbClr val="193066"/>
            </a:solidFill>
          </c:spPr>
          <c:dPt>
            <c:idx val="0"/>
            <c:bubble3D val="0"/>
            <c:spPr>
              <a:solidFill>
                <a:srgbClr val="193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7E-4F5F-822E-554EAED555C8}"/>
              </c:ext>
            </c:extLst>
          </c:dPt>
          <c:dLbls>
            <c:dLbl>
              <c:idx val="0"/>
              <c:layout>
                <c:manualLayout>
                  <c:x val="-4.4908621622746763E-3"/>
                  <c:y val="-0.1295946251312205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062751910260338"/>
                      <c:h val="0.315439351568019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7E-4F5F-822E-554EAED555C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Studio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7E-4F5F-822E-554EAED55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Total Units</c:v>
                </c:pt>
              </c:strCache>
            </c:strRef>
          </c:tx>
          <c:spPr>
            <a:solidFill>
              <a:srgbClr val="1930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61-471A-8567-211458190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0"/>
        <c:axId val="695662872"/>
        <c:axId val="69566582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Total Sq. Ft.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Sheet1!$E$2:$E$3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11840</c:v>
                      </c:pt>
                      <c:pt idx="1">
                        <c:v>11840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AF61-471A-8567-2114581908D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Total Rent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20404</c:v>
                      </c:pt>
                      <c:pt idx="1">
                        <c:v>34720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F61-471A-8567-2114581908D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Total Rent3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20404</c:v>
                      </c:pt>
                      <c:pt idx="1">
                        <c:v>34720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F61-471A-8567-2114581908D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Price / Unit</c:v>
                </c:pt>
              </c:strCache>
            </c:strRef>
          </c:tx>
          <c:spPr>
            <a:ln w="28575" cap="rnd">
              <a:solidFill>
                <a:srgbClr val="688BD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688BDA"/>
                </a:solidFill>
              </a:ln>
              <a:effectLst/>
            </c:spPr>
          </c:marker>
          <c:dLbls>
            <c:dLbl>
              <c:idx val="1"/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F61-471A-8567-2114581908D6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77500</c:v>
                </c:pt>
                <c:pt idx="1">
                  <c:v>38750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61-471A-8567-211458190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35976"/>
        <c:axId val="309441880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Price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130.91216216216216</c:v>
                      </c:pt>
                      <c:pt idx="1">
                        <c:v>130.91216216216216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AF61-471A-8567-2114581908D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Rent / Unit2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1020.2</c:v>
                      </c:pt>
                      <c:pt idx="1">
                        <c:v>868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F61-471A-8567-2114581908D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Rent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1.7233108108108108</c:v>
                      </c:pt>
                      <c:pt idx="1">
                        <c:v>2.9324324324324325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F61-471A-8567-2114581908D6}"/>
                  </c:ext>
                </c:extLst>
              </c15:ser>
            </c15:filteredLineSeries>
          </c:ext>
        </c:extLst>
      </c:lineChart>
      <c:catAx>
        <c:axId val="69566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5824"/>
        <c:crosses val="autoZero"/>
        <c:auto val="1"/>
        <c:lblAlgn val="ctr"/>
        <c:lblOffset val="100"/>
        <c:noMultiLvlLbl val="0"/>
      </c:catAx>
      <c:valAx>
        <c:axId val="695665824"/>
        <c:scaling>
          <c:orientation val="minMax"/>
        </c:scaling>
        <c:delete val="0"/>
        <c:axPos val="l"/>
        <c:numFmt formatCode="&quot;$&quot;#,##0.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2872"/>
        <c:crosses val="autoZero"/>
        <c:crossBetween val="between"/>
      </c:valAx>
      <c:valAx>
        <c:axId val="3094418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35976"/>
        <c:crosses val="max"/>
        <c:crossBetween val="between"/>
      </c:valAx>
      <c:catAx>
        <c:axId val="30943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441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Total Sq. Ft.</c:v>
                </c:pt>
              </c:strCache>
            </c:strRef>
          </c:tx>
          <c:spPr>
            <a:solidFill>
              <a:srgbClr val="1930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11840</c:v>
                </c:pt>
                <c:pt idx="1">
                  <c:v>11840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61-471A-8567-211458190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0"/>
        <c:axId val="695662872"/>
        <c:axId val="6956658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Total Units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</c:v>
                      </c:pt>
                      <c:pt idx="1">
                        <c:v>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F61-471A-8567-2114581908D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Total Rent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20404</c:v>
                      </c:pt>
                      <c:pt idx="1">
                        <c:v>34720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F61-471A-8567-2114581908D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Total Rent3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20404</c:v>
                      </c:pt>
                      <c:pt idx="1">
                        <c:v>34720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F61-471A-8567-2114581908D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/ Sq. Ft.</c:v>
                </c:pt>
              </c:strCache>
            </c:strRef>
          </c:tx>
          <c:spPr>
            <a:ln w="28575" cap="rnd">
              <a:solidFill>
                <a:srgbClr val="688BD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688BDA"/>
                </a:solidFill>
              </a:ln>
              <a:effectLst/>
            </c:spPr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130.91216216216216</c:v>
                </c:pt>
                <c:pt idx="1">
                  <c:v>130.91216216216216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61-471A-8567-211458190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35976"/>
        <c:axId val="3094418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Price / Unit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77500</c:v>
                      </c:pt>
                      <c:pt idx="1">
                        <c:v>38750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AF61-471A-8567-2114581908D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Rent / Unit2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1020.2</c:v>
                      </c:pt>
                      <c:pt idx="1">
                        <c:v>868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F61-471A-8567-2114581908D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Rent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1.7233108108108108</c:v>
                      </c:pt>
                      <c:pt idx="1">
                        <c:v>2.9324324324324325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F61-471A-8567-2114581908D6}"/>
                  </c:ext>
                </c:extLst>
              </c15:ser>
            </c15:filteredLineSeries>
          </c:ext>
        </c:extLst>
      </c:lineChart>
      <c:catAx>
        <c:axId val="69566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5824"/>
        <c:crosses val="autoZero"/>
        <c:auto val="1"/>
        <c:lblAlgn val="ctr"/>
        <c:lblOffset val="100"/>
        <c:noMultiLvlLbl val="0"/>
      </c:catAx>
      <c:valAx>
        <c:axId val="695665824"/>
        <c:scaling>
          <c:orientation val="minMax"/>
        </c:scaling>
        <c:delete val="0"/>
        <c:axPos val="l"/>
        <c:numFmt formatCode="&quot;$&quot;#,##0.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2872"/>
        <c:crosses val="autoZero"/>
        <c:crossBetween val="between"/>
      </c:valAx>
      <c:valAx>
        <c:axId val="3094418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35976"/>
        <c:crosses val="max"/>
        <c:crossBetween val="between"/>
      </c:valAx>
      <c:catAx>
        <c:axId val="30943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441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Total Rent</c:v>
                </c:pt>
              </c:strCache>
            </c:strRef>
          </c:tx>
          <c:spPr>
            <a:solidFill>
              <a:srgbClr val="193066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Sheet1!$F$2:$F$3</c:f>
              <c:numCache>
                <c:formatCode>"$"#,##0_);[Red]\("$"#,##0\)</c:formatCode>
                <c:ptCount val="2"/>
                <c:pt idx="0">
                  <c:v>20116</c:v>
                </c:pt>
                <c:pt idx="1">
                  <c:v>34760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F8-4944-B4DA-3A2F27EB9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0"/>
        <c:axId val="695662872"/>
        <c:axId val="6956658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Total Units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</c:v>
                      </c:pt>
                      <c:pt idx="1">
                        <c:v>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CDF8-4944-B4DA-3A2F27EB9ED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Total Sq. Ft.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11840</c:v>
                      </c:pt>
                      <c:pt idx="1">
                        <c:v>11840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DF8-4944-B4DA-3A2F27EB9ED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Total Rent2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Sheet1!$H$2:$H$3</c15:sqref>
                        </c15:formulaRef>
                      </c:ext>
                    </c:extLst>
                    <c:numCache>
                      <c:formatCode>"$"#,##0_);[Red]\("$"#,##0\)</c:formatCode>
                      <c:ptCount val="2"/>
                      <c:pt idx="0">
                        <c:v>20116</c:v>
                      </c:pt>
                      <c:pt idx="1">
                        <c:v>34760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DF8-4944-B4DA-3A2F27EB9ED4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Rent / Unit</c:v>
                </c:pt>
              </c:strCache>
            </c:strRef>
          </c:tx>
          <c:spPr>
            <a:ln w="28575" cap="rnd">
              <a:solidFill>
                <a:srgbClr val="688BD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688BDA"/>
                </a:solidFill>
              </a:ln>
              <a:effectLst/>
            </c:spPr>
          </c:marker>
          <c:dLbls>
            <c:dLbl>
              <c:idx val="1"/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DF8-4944-B4DA-3A2F27EB9ED4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Pre-Renovation</c:v>
                </c:pt>
                <c:pt idx="1">
                  <c:v>Post-Renovation</c:v>
                </c:pt>
              </c:strCache>
            </c:strRef>
          </c:cat>
          <c:val>
            <c:numRef>
              <c:f>Sheet1!$G$2:$G$3</c:f>
              <c:numCache>
                <c:formatCode>"$"#,##0_);[Red]\("$"#,##0\)</c:formatCode>
                <c:ptCount val="2"/>
                <c:pt idx="0" formatCode="&quot;$&quot;#,##0.00_);[Red]\(&quot;$&quot;#,##0.00\)">
                  <c:v>1005.8</c:v>
                </c:pt>
                <c:pt idx="1">
                  <c:v>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F8-4944-B4DA-3A2F27EB9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35976"/>
        <c:axId val="3094418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Price / Unit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77500</c:v>
                      </c:pt>
                      <c:pt idx="1">
                        <c:v>38750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CDF8-4944-B4DA-3A2F27EB9ED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Price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numFmt formatCode="&quot;$&quot;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130.91216216216216</c:v>
                      </c:pt>
                      <c:pt idx="1">
                        <c:v>130.91216216216216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DF8-4944-B4DA-3A2F27EB9ED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Rent / Sq. Ft.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Pre-Renovation</c:v>
                      </c:pt>
                      <c:pt idx="1">
                        <c:v>Post-Renovation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Sheet1!$I$2:$I$3</c15:sqref>
                        </c15:formulaRef>
                      </c:ext>
                    </c:extLst>
                    <c:numCache>
                      <c:formatCode>"$"#,##0.00_);[Red]\("$"#,##0.00\)</c:formatCode>
                      <c:ptCount val="2"/>
                      <c:pt idx="0">
                        <c:v>1.6989864864864865</c:v>
                      </c:pt>
                      <c:pt idx="1">
                        <c:v>2.935810810810811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DF8-4944-B4DA-3A2F27EB9ED4}"/>
                  </c:ext>
                </c:extLst>
              </c15:ser>
            </c15:filteredLineSeries>
          </c:ext>
        </c:extLst>
      </c:lineChart>
      <c:catAx>
        <c:axId val="69566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5824"/>
        <c:crosses val="autoZero"/>
        <c:auto val="1"/>
        <c:lblAlgn val="ctr"/>
        <c:lblOffset val="100"/>
        <c:noMultiLvlLbl val="0"/>
      </c:catAx>
      <c:valAx>
        <c:axId val="695665824"/>
        <c:scaling>
          <c:orientation val="minMax"/>
        </c:scaling>
        <c:delete val="0"/>
        <c:axPos val="l"/>
        <c:numFmt formatCode="&quot;$&quot;#,##0.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62872"/>
        <c:crosses val="autoZero"/>
        <c:crossBetween val="between"/>
      </c:valAx>
      <c:valAx>
        <c:axId val="309441880"/>
        <c:scaling>
          <c:orientation val="minMax"/>
        </c:scaling>
        <c:delete val="0"/>
        <c:axPos val="r"/>
        <c:numFmt formatCode="&quot;$&quot;#,##0.00_);[Red]\(&quot;$&quot;#,##0.00\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35976"/>
        <c:crosses val="max"/>
        <c:crossBetween val="between"/>
      </c:valAx>
      <c:catAx>
        <c:axId val="30943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441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531" tIns="48265" rIns="96531" bIns="482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1"/>
            <a:ext cx="3169920" cy="481727"/>
          </a:xfrm>
          <a:prstGeom prst="rect">
            <a:avLst/>
          </a:prstGeom>
        </p:spPr>
        <p:txBody>
          <a:bodyPr vert="horz" lIns="96531" tIns="48265" rIns="96531" bIns="48265" rtlCol="0"/>
          <a:lstStyle>
            <a:lvl1pPr algn="r">
              <a:defRPr sz="1200"/>
            </a:lvl1pPr>
          </a:lstStyle>
          <a:p>
            <a:fld id="{7B6D667D-7D26-490D-9869-D130EA296ADE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84"/>
            <a:ext cx="3169920" cy="481726"/>
          </a:xfrm>
          <a:prstGeom prst="rect">
            <a:avLst/>
          </a:prstGeom>
        </p:spPr>
        <p:txBody>
          <a:bodyPr vert="horz" lIns="96531" tIns="48265" rIns="96531" bIns="482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84"/>
            <a:ext cx="3169920" cy="481726"/>
          </a:xfrm>
          <a:prstGeom prst="rect">
            <a:avLst/>
          </a:prstGeom>
        </p:spPr>
        <p:txBody>
          <a:bodyPr vert="horz" lIns="96531" tIns="48265" rIns="96531" bIns="48265" rtlCol="0" anchor="b"/>
          <a:lstStyle>
            <a:lvl1pPr algn="r">
              <a:defRPr sz="1200"/>
            </a:lvl1pPr>
          </a:lstStyle>
          <a:p>
            <a:fld id="{8A0D649E-43E7-4667-9F30-71B0170FE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13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531" tIns="48265" rIns="96531" bIns="482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1"/>
            <a:ext cx="3169920" cy="481727"/>
          </a:xfrm>
          <a:prstGeom prst="rect">
            <a:avLst/>
          </a:prstGeom>
        </p:spPr>
        <p:txBody>
          <a:bodyPr vert="horz" lIns="96531" tIns="48265" rIns="96531" bIns="48265" rtlCol="0"/>
          <a:lstStyle>
            <a:lvl1pPr algn="r">
              <a:defRPr sz="1200"/>
            </a:lvl1pPr>
          </a:lstStyle>
          <a:p>
            <a:fld id="{A4212068-7A34-4280-9DDF-1824BED88308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31" tIns="48265" rIns="96531" bIns="482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9"/>
            <a:ext cx="5852160" cy="3780473"/>
          </a:xfrm>
          <a:prstGeom prst="rect">
            <a:avLst/>
          </a:prstGeom>
        </p:spPr>
        <p:txBody>
          <a:bodyPr vert="horz" lIns="96531" tIns="48265" rIns="96531" bIns="482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84"/>
            <a:ext cx="3169920" cy="481726"/>
          </a:xfrm>
          <a:prstGeom prst="rect">
            <a:avLst/>
          </a:prstGeom>
        </p:spPr>
        <p:txBody>
          <a:bodyPr vert="horz" lIns="96531" tIns="48265" rIns="96531" bIns="482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84"/>
            <a:ext cx="3169920" cy="481726"/>
          </a:xfrm>
          <a:prstGeom prst="rect">
            <a:avLst/>
          </a:prstGeom>
        </p:spPr>
        <p:txBody>
          <a:bodyPr vert="horz" lIns="96531" tIns="48265" rIns="96531" bIns="48265" rtlCol="0" anchor="b"/>
          <a:lstStyle>
            <a:lvl1pPr algn="r">
              <a:defRPr sz="1200"/>
            </a:lvl1pPr>
          </a:lstStyle>
          <a:p>
            <a:fld id="{7F02C9E9-CA13-4339-A624-DD523B91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3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2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5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Acquisition, rebranding and repositioning of 1200 Mobile St.</a:t>
            </a:r>
          </a:p>
          <a:p>
            <a:endParaRPr lang="en-US" dirty="0"/>
          </a:p>
          <a:p>
            <a:r>
              <a:rPr lang="en-US" dirty="0"/>
              <a:t>It was a joint venture among ARRC, Alexander Goshen and Tenth Street Ventures</a:t>
            </a:r>
          </a:p>
          <a:p>
            <a:endParaRPr lang="en-US" dirty="0"/>
          </a:p>
          <a:p>
            <a:r>
              <a:rPr lang="en-US" dirty="0"/>
              <a:t>Financed by Atlanta Affordable Housing Fund and American South Real Estate Fund</a:t>
            </a:r>
          </a:p>
          <a:p>
            <a:endParaRPr lang="en-US" dirty="0"/>
          </a:p>
          <a:p>
            <a:r>
              <a:rPr lang="en-US" dirty="0"/>
              <a:t>The property was a vacant apartment complex in an underserved community on Atlanta’s Westside</a:t>
            </a:r>
          </a:p>
          <a:p>
            <a:endParaRPr lang="en-US" dirty="0"/>
          </a:p>
          <a:p>
            <a:r>
              <a:rPr lang="en-US" dirty="0"/>
              <a:t>The purchase price was cost prohibitive, so we took the approach of splitting units—which has numerous benefits which I’ll cover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1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4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1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C9E9-CA13-4339-A624-DD523B914CC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4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01369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400" cap="none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334316"/>
            <a:ext cx="9144000" cy="523684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176698"/>
            <a:ext cx="7543800" cy="27561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8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705C16-7B1A-4472-A52E-77179E2F8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6603" y="687325"/>
            <a:ext cx="533400" cy="21050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0BDF2B-CA8A-4DA5-BC7A-E34EEF142525}"/>
              </a:ext>
            </a:extLst>
          </p:cNvPr>
          <p:cNvCxnSpPr/>
          <p:nvPr userDrawn="1"/>
        </p:nvCxnSpPr>
        <p:spPr>
          <a:xfrm>
            <a:off x="800100" y="3973271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38BE83A-EEFD-4C67-8074-163D8C71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C9DCFF">
                <a:tint val="45000"/>
                <a:satMod val="400000"/>
              </a:srgb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65492"/>
            <a:ext cx="9144001" cy="222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994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73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6334316"/>
            <a:ext cx="9144000" cy="523684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705C16-7B1A-4472-A52E-77179E2F8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6603" y="687325"/>
            <a:ext cx="533400" cy="2105025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AA74EDB1-D391-4006-8133-00B8090F7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5118428"/>
            <a:ext cx="7543800" cy="1143000"/>
          </a:xfrm>
        </p:spPr>
        <p:txBody>
          <a:bodyPr/>
          <a:lstStyle/>
          <a:p>
            <a:r>
              <a:rPr lang="en-US" dirty="0"/>
              <a:t>Confidential Investor Information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264C59F-7778-4CDF-910E-7409CCCD4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2281435"/>
            <a:ext cx="7543800" cy="2756153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3842EF-3A73-4B9A-919E-1900564D47F2}"/>
              </a:ext>
            </a:extLst>
          </p:cNvPr>
          <p:cNvCxnSpPr/>
          <p:nvPr userDrawn="1"/>
        </p:nvCxnSpPr>
        <p:spPr>
          <a:xfrm>
            <a:off x="800100" y="5046733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7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09309"/>
            <a:ext cx="8401050" cy="880110"/>
          </a:xfrm>
        </p:spPr>
        <p:txBody>
          <a:bodyPr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228483"/>
            <a:ext cx="8401050" cy="46498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23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398324"/>
            <a:ext cx="9141619" cy="457200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4449207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0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24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47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09311"/>
            <a:ext cx="8401050" cy="880110"/>
          </a:xfrm>
        </p:spPr>
        <p:txBody>
          <a:bodyPr/>
          <a:lstStyle>
            <a:lvl1pPr>
              <a:defRPr>
                <a:solidFill>
                  <a:srgbClr val="193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F1851-4DC6-4E95-A960-DF15C5F23CF6}"/>
              </a:ext>
            </a:extLst>
          </p:cNvPr>
          <p:cNvSpPr txBox="1"/>
          <p:nvPr userDrawn="1"/>
        </p:nvSpPr>
        <p:spPr>
          <a:xfrm>
            <a:off x="292893" y="4065960"/>
            <a:ext cx="40507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 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6F1965-E80A-482F-AE8F-CD460A919860}"/>
              </a:ext>
            </a:extLst>
          </p:cNvPr>
          <p:cNvGrpSpPr/>
          <p:nvPr userDrawn="1"/>
        </p:nvGrpSpPr>
        <p:grpSpPr>
          <a:xfrm>
            <a:off x="292894" y="1264225"/>
            <a:ext cx="4050790" cy="260476"/>
            <a:chOff x="304800" y="1907691"/>
            <a:chExt cx="8389144" cy="260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207821-4F5A-4173-800C-2D45A460C784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[ ]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A92163-A538-4388-A923-53ED5011E60D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4189DB7-5AB5-4CA2-AD85-D69369FB0F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4877017"/>
              </p:ext>
            </p:extLst>
          </p:nvPr>
        </p:nvGraphicFramePr>
        <p:xfrm>
          <a:off x="292894" y="1575311"/>
          <a:ext cx="4050790" cy="204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442">
                  <a:extLst>
                    <a:ext uri="{9D8B030D-6E8A-4147-A177-3AD203B41FA5}">
                      <a16:colId xmlns:a16="http://schemas.microsoft.com/office/drawing/2014/main" val="1325519726"/>
                    </a:ext>
                  </a:extLst>
                </a:gridCol>
                <a:gridCol w="2817348">
                  <a:extLst>
                    <a:ext uri="{9D8B030D-6E8A-4147-A177-3AD203B41FA5}">
                      <a16:colId xmlns:a16="http://schemas.microsoft.com/office/drawing/2014/main" val="839702798"/>
                    </a:ext>
                  </a:extLst>
                </a:gridCol>
              </a:tblGrid>
              <a:tr h="40921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[ ]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 ]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893057"/>
                  </a:ext>
                </a:extLst>
              </a:tr>
              <a:tr h="40921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[ ]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 ]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4888"/>
                  </a:ext>
                </a:extLst>
              </a:tr>
              <a:tr h="40921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[ ]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 ]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246864"/>
                  </a:ext>
                </a:extLst>
              </a:tr>
              <a:tr h="40921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[ ]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 ]</a:t>
                      </a:r>
                      <a:endParaRPr lang="en-US" sz="10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614414"/>
                  </a:ext>
                </a:extLst>
              </a:tr>
              <a:tr h="40921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[ ]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 ]</a:t>
                      </a:r>
                      <a:endParaRPr lang="en-US" sz="10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750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6DCB7F9-0DD7-44F2-B8CF-25BC664A2A28}"/>
              </a:ext>
            </a:extLst>
          </p:cNvPr>
          <p:cNvSpPr/>
          <p:nvPr/>
        </p:nvSpPr>
        <p:spPr>
          <a:xfrm>
            <a:off x="292894" y="3784389"/>
            <a:ext cx="4050790" cy="26047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[ 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AA0F9D-D4D9-4E9E-9897-C6A2296BA68A}"/>
              </a:ext>
            </a:extLst>
          </p:cNvPr>
          <p:cNvCxnSpPr/>
          <p:nvPr/>
        </p:nvCxnSpPr>
        <p:spPr>
          <a:xfrm>
            <a:off x="292894" y="4041326"/>
            <a:ext cx="405079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86AB31-79E7-459A-9C2A-64A5FD575793}"/>
              </a:ext>
            </a:extLst>
          </p:cNvPr>
          <p:cNvGrpSpPr/>
          <p:nvPr userDrawn="1"/>
        </p:nvGrpSpPr>
        <p:grpSpPr>
          <a:xfrm>
            <a:off x="4643154" y="3780518"/>
            <a:ext cx="4050790" cy="260476"/>
            <a:chOff x="304800" y="1907691"/>
            <a:chExt cx="8389144" cy="2604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83E12B-3FDC-42AB-8AB0-3E6B78B96988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[ ]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5495EA-C3EF-42F2-8155-6916AD599D00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397D7-07BC-4427-ACFB-11C2FE750B7A}"/>
              </a:ext>
            </a:extLst>
          </p:cNvPr>
          <p:cNvGrpSpPr/>
          <p:nvPr userDrawn="1"/>
        </p:nvGrpSpPr>
        <p:grpSpPr>
          <a:xfrm>
            <a:off x="4643154" y="1264225"/>
            <a:ext cx="4050790" cy="260476"/>
            <a:chOff x="304800" y="1907691"/>
            <a:chExt cx="8389144" cy="2604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398B73-0EC0-4B57-BA04-3468B630C8D0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[ ]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E34D5-1C8E-4BCC-A84D-B8AC13D3347E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416C6F-16B2-49F7-B6F7-2E618A8E06F5}"/>
              </a:ext>
            </a:extLst>
          </p:cNvPr>
          <p:cNvSpPr txBox="1"/>
          <p:nvPr userDrawn="1"/>
        </p:nvSpPr>
        <p:spPr>
          <a:xfrm>
            <a:off x="4643155" y="1538935"/>
            <a:ext cx="40507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 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BD6133-1430-4636-A606-766A0AA1ABC7}"/>
              </a:ext>
            </a:extLst>
          </p:cNvPr>
          <p:cNvSpPr txBox="1"/>
          <p:nvPr userDrawn="1"/>
        </p:nvSpPr>
        <p:spPr>
          <a:xfrm>
            <a:off x="4643155" y="4065960"/>
            <a:ext cx="40507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 ]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75A5661B-9267-43B2-846C-5776966D54F0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09969" y="4462815"/>
            <a:ext cx="4051300" cy="301625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defTabSz="914400"/>
            <a:r>
              <a: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[ 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0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36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  <a:solidFill>
            <a:srgbClr val="193066"/>
          </a:solidFill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  <a:solidFill>
            <a:srgbClr val="193066"/>
          </a:solidFill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31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34316"/>
            <a:ext cx="9141619" cy="523684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19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19200"/>
            <a:ext cx="8401050" cy="46498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71475" y="1089660"/>
            <a:ext cx="840105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91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61" r:id="rId2"/>
    <p:sldLayoutId id="2147483751" r:id="rId3"/>
    <p:sldLayoutId id="2147483752" r:id="rId4"/>
    <p:sldLayoutId id="2147483753" r:id="rId5"/>
    <p:sldLayoutId id="2147483755" r:id="rId6"/>
    <p:sldLayoutId id="2147483762" r:id="rId7"/>
    <p:sldLayoutId id="2147483756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0" kern="1200" spc="-38" baseline="0">
          <a:solidFill>
            <a:srgbClr val="193066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>
            <a:lumMod val="75000"/>
          </a:schemeClr>
        </a:buClr>
        <a:buFont typeface="Wingdings" panose="05000000000000000000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>
            <a:lumMod val="75000"/>
          </a:schemeClr>
        </a:buClr>
        <a:buSzPct val="50000"/>
        <a:buFont typeface="Wingdings" panose="05000000000000000000" pitchFamily="2" charset="2"/>
        <a:buChar char="q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>
            <a:lumMod val="75000"/>
          </a:schemeClr>
        </a:buClr>
        <a:buSzPct val="50000"/>
        <a:buFont typeface="Wingdings" panose="05000000000000000000" pitchFamily="2" charset="2"/>
        <a:buChar char="q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>
            <a:lumMod val="75000"/>
          </a:schemeClr>
        </a:buClr>
        <a:buSzPct val="50000"/>
        <a:buFont typeface="Wingdings" panose="05000000000000000000" pitchFamily="2" charset="2"/>
        <a:buChar char="q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11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10.png"/><Relationship Id="rId4" Type="http://schemas.openxmlformats.org/officeDocument/2006/relationships/chart" Target="../charts/chart12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metal fence&#10;&#10;Description automatically generated">
            <a:extLst>
              <a:ext uri="{FF2B5EF4-FFF2-40B4-BE49-F238E27FC236}">
                <a16:creationId xmlns:a16="http://schemas.microsoft.com/office/drawing/2014/main" id="{582E2A03-5A45-411D-F52D-811693866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duotone>
              <a:prstClr val="black"/>
              <a:srgbClr val="C9D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283274" y="-146460"/>
            <a:ext cx="9710549" cy="5494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E5EF4-4172-53D7-39B0-7B5BBAC97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6" t="21451" r="14241" b="22814"/>
          <a:stretch/>
        </p:blipFill>
        <p:spPr>
          <a:xfrm>
            <a:off x="2687374" y="2643217"/>
            <a:ext cx="3769253" cy="15715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AF77DA-A8E2-4245-8384-864661D9411A}"/>
              </a:ext>
            </a:extLst>
          </p:cNvPr>
          <p:cNvSpPr/>
          <p:nvPr/>
        </p:nvSpPr>
        <p:spPr>
          <a:xfrm>
            <a:off x="-420832" y="5361872"/>
            <a:ext cx="9985664" cy="946413"/>
          </a:xfrm>
          <a:prstGeom prst="rect">
            <a:avLst/>
          </a:prstGeom>
          <a:solidFill>
            <a:srgbClr val="688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DB026-FB48-43AD-A956-CFE598FCD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35" y="5361872"/>
            <a:ext cx="9038029" cy="75914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Affordable Housing Week</a:t>
            </a:r>
          </a:p>
        </p:txBody>
      </p:sp>
    </p:spTree>
    <p:extLst>
      <p:ext uri="{BB962C8B-B14F-4D97-AF65-F5344CB8AC3E}">
        <p14:creationId xmlns:p14="http://schemas.microsoft.com/office/powerpoint/2010/main" val="222004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CD69D5-4C92-4727-92D8-A600B6011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E722D-03ED-44C6-AC21-E92663071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Interior Construction</a:t>
            </a:r>
          </a:p>
        </p:txBody>
      </p:sp>
    </p:spTree>
    <p:extLst>
      <p:ext uri="{BB962C8B-B14F-4D97-AF65-F5344CB8AC3E}">
        <p14:creationId xmlns:p14="http://schemas.microsoft.com/office/powerpoint/2010/main" val="267205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C14C-FF3C-4534-8F4F-01A82733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Interior: Before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69F6C91-4845-453D-878D-125F0FD579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" y="3729644"/>
            <a:ext cx="4130901" cy="24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2CDBF9B-0D1A-4019-8D74-E79EF12E933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1625" y="1159774"/>
            <a:ext cx="4130900" cy="24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6577874-95D7-47B2-BE4B-10D652E2994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" y="1159774"/>
            <a:ext cx="4130900" cy="24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62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3B87-956B-457B-87EC-7AA24699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Interior: 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F8057-9260-4F96-874B-0630DAB3C942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58403"/>
            <a:ext cx="4133088" cy="249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0AF07-2DC5-42CD-A7B3-A5A6F5F90519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761040"/>
            <a:ext cx="4133088" cy="2496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6777D-3BD8-4B3E-992E-9FD48AA7AF80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7" y="1158403"/>
            <a:ext cx="4133088" cy="2496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478CC-71EB-41F4-8758-C521339E6A58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7" y="3761040"/>
            <a:ext cx="4133088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5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CD69D5-4C92-4727-92D8-A600B6011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E722D-03ED-44C6-AC21-E92663071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Partnerships</a:t>
            </a:r>
          </a:p>
        </p:txBody>
      </p:sp>
    </p:spTree>
    <p:extLst>
      <p:ext uri="{BB962C8B-B14F-4D97-AF65-F5344CB8AC3E}">
        <p14:creationId xmlns:p14="http://schemas.microsoft.com/office/powerpoint/2010/main" val="244153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34300-272B-82A6-4F15-6FB6D98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49" cy="880110"/>
          </a:xfrm>
        </p:spPr>
        <p:txBody>
          <a:bodyPr/>
          <a:lstStyle/>
          <a:p>
            <a:r>
              <a:rPr lang="en-US" dirty="0"/>
              <a:t>Hunter Hills Neighborhood Association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70A34-1095-5757-663D-570173E3E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53793"/>
            <a:ext cx="5715574" cy="1719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E8A72-FA65-F0C2-3F9B-DE1F84807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2909788"/>
            <a:ext cx="5715574" cy="1719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D98E5-D05D-6CA9-D16F-8D21FAC6E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12276" y="1951821"/>
            <a:ext cx="4258277" cy="2662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5C02A-4998-4908-9FA0-B7DBFF63F253}"/>
              </a:ext>
            </a:extLst>
          </p:cNvPr>
          <p:cNvSpPr txBox="1"/>
          <p:nvPr/>
        </p:nvSpPr>
        <p:spPr>
          <a:xfrm>
            <a:off x="6104306" y="5476545"/>
            <a:ext cx="2662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  <a:buClr>
                <a:srgbClr val="193066"/>
              </a:buClr>
            </a:pPr>
            <a:r>
              <a:rPr lang="en-US" sz="9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Cleanup Day in Hunter Hills</a:t>
            </a:r>
            <a:endParaRPr lang="en-US" sz="9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C38E6B-2C65-5044-6B4F-3304A809E498}"/>
              </a:ext>
            </a:extLst>
          </p:cNvPr>
          <p:cNvCxnSpPr>
            <a:cxnSpLocks/>
          </p:cNvCxnSpPr>
          <p:nvPr/>
        </p:nvCxnSpPr>
        <p:spPr>
          <a:xfrm>
            <a:off x="6110304" y="5432031"/>
            <a:ext cx="26622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8B4FF-392C-F46A-675F-9F30DE2B0E43}"/>
              </a:ext>
            </a:extLst>
          </p:cNvPr>
          <p:cNvGrpSpPr/>
          <p:nvPr/>
        </p:nvGrpSpPr>
        <p:grpSpPr>
          <a:xfrm>
            <a:off x="371475" y="4651857"/>
            <a:ext cx="5721570" cy="275346"/>
            <a:chOff x="371477" y="4721089"/>
            <a:chExt cx="5721570" cy="2753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EAF2DB-6684-0CB0-4333-F61F4830D947}"/>
                </a:ext>
              </a:extLst>
            </p:cNvPr>
            <p:cNvSpPr txBox="1"/>
            <p:nvPr/>
          </p:nvSpPr>
          <p:spPr>
            <a:xfrm>
              <a:off x="371477" y="4765603"/>
              <a:ext cx="57155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193066"/>
                </a:buClr>
              </a:pPr>
              <a:r>
                <a:rPr lang="en-US" sz="9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Murals Over Joseph E. Boone Bridge</a:t>
              </a:r>
              <a:endParaRPr lang="en-US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06554E-8DBE-A8EC-05D9-C118B140C949}"/>
                </a:ext>
              </a:extLst>
            </p:cNvPr>
            <p:cNvCxnSpPr>
              <a:cxnSpLocks/>
            </p:cNvCxnSpPr>
            <p:nvPr/>
          </p:nvCxnSpPr>
          <p:spPr>
            <a:xfrm>
              <a:off x="377475" y="4721089"/>
              <a:ext cx="571557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C490E0-9D56-9E2F-59D3-90639DE4EA02}"/>
              </a:ext>
            </a:extLst>
          </p:cNvPr>
          <p:cNvSpPr txBox="1"/>
          <p:nvPr/>
        </p:nvSpPr>
        <p:spPr>
          <a:xfrm>
            <a:off x="371475" y="4955058"/>
            <a:ext cx="57155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invested in the community through a creative placemaking initiative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Funded murals painted on the bridge over Proctor Creek on Joseph E. Boone Blvd.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artist voted on by Historic Hunter Hills Neighborhood Association to ensure murals reflect the community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9C1EC6-1256-0D4B-709B-AA1E344B835D}"/>
              </a:ext>
            </a:extLst>
          </p:cNvPr>
          <p:cNvSpPr txBox="1"/>
          <p:nvPr/>
        </p:nvSpPr>
        <p:spPr>
          <a:xfrm>
            <a:off x="6104306" y="5716484"/>
            <a:ext cx="2662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Owners regularly participate in neighborhood cleanup and beatification initiatives</a:t>
            </a:r>
          </a:p>
        </p:txBody>
      </p:sp>
    </p:spTree>
    <p:extLst>
      <p:ext uri="{BB962C8B-B14F-4D97-AF65-F5344CB8AC3E}">
        <p14:creationId xmlns:p14="http://schemas.microsoft.com/office/powerpoint/2010/main" val="298419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34300-272B-82A6-4F15-6FB6D98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49" cy="880110"/>
          </a:xfrm>
        </p:spPr>
        <p:txBody>
          <a:bodyPr/>
          <a:lstStyle/>
          <a:p>
            <a:r>
              <a:rPr lang="en-US" dirty="0"/>
              <a:t>Legacy Resident Partnership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44B2DC-0806-496D-D63A-1C713626AE98}"/>
              </a:ext>
            </a:extLst>
          </p:cNvPr>
          <p:cNvGrpSpPr/>
          <p:nvPr/>
        </p:nvGrpSpPr>
        <p:grpSpPr>
          <a:xfrm>
            <a:off x="5268302" y="5668799"/>
            <a:ext cx="3504222" cy="579149"/>
            <a:chOff x="6104306" y="5840245"/>
            <a:chExt cx="2668218" cy="5791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35C02A-4998-4908-9FA0-B7DBFF63F253}"/>
                </a:ext>
              </a:extLst>
            </p:cNvPr>
            <p:cNvSpPr txBox="1"/>
            <p:nvPr/>
          </p:nvSpPr>
          <p:spPr>
            <a:xfrm>
              <a:off x="6104306" y="5860267"/>
              <a:ext cx="2662220" cy="559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193066"/>
                </a:buClr>
              </a:pPr>
              <a:r>
                <a:rPr lang="en-US" sz="9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Ashani O’Mard (ANDP)</a:t>
              </a:r>
            </a:p>
            <a:p>
              <a:pPr algn="ctr">
                <a:spcAft>
                  <a:spcPts val="200"/>
                </a:spcAft>
                <a:buClr>
                  <a:srgbClr val="193066"/>
                </a:buClr>
              </a:pPr>
              <a:r>
                <a:rPr lang="en-US" sz="9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Anthony Watt (Legacy Resident)</a:t>
              </a:r>
            </a:p>
            <a:p>
              <a:pPr algn="ctr">
                <a:spcAft>
                  <a:spcPts val="200"/>
                </a:spcAft>
                <a:buClr>
                  <a:srgbClr val="193066"/>
                </a:buClr>
              </a:pPr>
              <a:r>
                <a:rPr lang="en-US" sz="9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Richard Taylor (ARRC Capital)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C38E6B-2C65-5044-6B4F-3304A809E498}"/>
                </a:ext>
              </a:extLst>
            </p:cNvPr>
            <p:cNvCxnSpPr>
              <a:cxnSpLocks/>
            </p:cNvCxnSpPr>
            <p:nvPr/>
          </p:nvCxnSpPr>
          <p:spPr>
            <a:xfrm>
              <a:off x="6110304" y="5840245"/>
              <a:ext cx="266222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C490E0-9D56-9E2F-59D3-90639DE4EA02}"/>
              </a:ext>
            </a:extLst>
          </p:cNvPr>
          <p:cNvSpPr txBox="1"/>
          <p:nvPr/>
        </p:nvSpPr>
        <p:spPr>
          <a:xfrm>
            <a:off x="371475" y="1478508"/>
            <a:ext cx="47189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residents represent an often overlooked and under-engaged demographic that can add substantial value to a project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knowledge of the area and stature among the community helps establish bonds that money alone cannot buy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Mr. Anthony Watt—20-year resident of Hunter Hills—became a lynchpin that propelled 12Hundred Studios across the finish line and through stabilization 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Beginning as a night watchman during construction, we did not have a single break in or theft under his watch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147A2B-94B9-ECA8-CF9D-45503EEDF4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302" y="1189200"/>
            <a:ext cx="3498224" cy="44618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A5D39-8027-DAB8-A997-1710E3C423BD}"/>
              </a:ext>
            </a:extLst>
          </p:cNvPr>
          <p:cNvGrpSpPr/>
          <p:nvPr/>
        </p:nvGrpSpPr>
        <p:grpSpPr>
          <a:xfrm>
            <a:off x="371475" y="1194202"/>
            <a:ext cx="4718957" cy="260476"/>
            <a:chOff x="4721735" y="1264225"/>
            <a:chExt cx="4050790" cy="2604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E40BE9-029D-2ECA-33F0-245D6844AC08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Importance of Legacy Residents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A0B4BC-5531-1244-E0A3-F8CBA26FE286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69DDBE9-D85F-B8CD-8FF9-F6DF8538C31E}"/>
              </a:ext>
            </a:extLst>
          </p:cNvPr>
          <p:cNvSpPr txBox="1"/>
          <p:nvPr/>
        </p:nvSpPr>
        <p:spPr>
          <a:xfrm>
            <a:off x="371475" y="3788984"/>
            <a:ext cx="47189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 to his success securing the property through construction, we gave Mr. Watt a unit to live in fulltime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continued securing the property and assisting new residents as lease up progressed, becoming a point of contact to reach members of the community outside the reach of the neighborhood association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particular, our underserved and vulnerable demographic benefitted as he was familiar with their needs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3538AD-5085-F474-0DA9-26656B443757}"/>
              </a:ext>
            </a:extLst>
          </p:cNvPr>
          <p:cNvGrpSpPr/>
          <p:nvPr/>
        </p:nvGrpSpPr>
        <p:grpSpPr>
          <a:xfrm>
            <a:off x="371475" y="3504678"/>
            <a:ext cx="4718957" cy="260476"/>
            <a:chOff x="4721735" y="1264225"/>
            <a:chExt cx="4050790" cy="2604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CBB03A-4F0B-BF09-43C7-4D1D12ADF01F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Stabilization and Ongoing Operations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E62B76-7BC3-76DA-A54D-4C5126565EF6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0649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C911-EABC-4B21-9031-C0DBF92C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Trees Atlanta Community Planting 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07DD3-501B-4C26-92D7-16D7508AE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725" y="1147764"/>
            <a:ext cx="4114800" cy="5133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51131-6601-4F87-BA76-3C60E129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47764"/>
            <a:ext cx="4114800" cy="51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AF77DA-A8E2-4245-8384-864661D9411A}"/>
              </a:ext>
            </a:extLst>
          </p:cNvPr>
          <p:cNvSpPr/>
          <p:nvPr/>
        </p:nvSpPr>
        <p:spPr>
          <a:xfrm>
            <a:off x="-420832" y="5361872"/>
            <a:ext cx="9985664" cy="946413"/>
          </a:xfrm>
          <a:prstGeom prst="rect">
            <a:avLst/>
          </a:prstGeom>
          <a:solidFill>
            <a:srgbClr val="688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DB026-FB48-43AD-A956-CFE598FCD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36" y="5361872"/>
            <a:ext cx="5806743" cy="5078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385 Joseph E. Lowery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FAA5D-F950-4C58-B01A-09FC9E7934EB}"/>
              </a:ext>
            </a:extLst>
          </p:cNvPr>
          <p:cNvCxnSpPr>
            <a:cxnSpLocks/>
          </p:cNvCxnSpPr>
          <p:nvPr/>
        </p:nvCxnSpPr>
        <p:spPr>
          <a:xfrm>
            <a:off x="198736" y="5910163"/>
            <a:ext cx="58067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1">
            <a:extLst>
              <a:ext uri="{FF2B5EF4-FFF2-40B4-BE49-F238E27FC236}">
                <a16:creationId xmlns:a16="http://schemas.microsoft.com/office/drawing/2014/main" id="{B98FD67D-E4E4-4710-B66A-B83B669BC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36" y="5950583"/>
            <a:ext cx="5806743" cy="35758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Confidential Investor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83BE0-3AA4-4155-AD4E-6B349E94A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6" t="21451" r="14241" b="22814"/>
          <a:stretch/>
        </p:blipFill>
        <p:spPr>
          <a:xfrm>
            <a:off x="6864165" y="5553286"/>
            <a:ext cx="1321101" cy="550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69DD3-3BE6-A368-47BD-24EA7B463A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562" y="0"/>
            <a:ext cx="9958394" cy="53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9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7AD4-ADA7-48FC-B120-92D0EBF0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Deal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5C7C53-C249-4920-A80D-481EE4463940}"/>
              </a:ext>
            </a:extLst>
          </p:cNvPr>
          <p:cNvGrpSpPr/>
          <p:nvPr/>
        </p:nvGrpSpPr>
        <p:grpSpPr>
          <a:xfrm>
            <a:off x="371475" y="1264225"/>
            <a:ext cx="4352544" cy="260476"/>
            <a:chOff x="304800" y="1907691"/>
            <a:chExt cx="8389144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ACE60E-99C7-4A2B-AC0B-48C7BE65E554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Property at Purchase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6C0A13-F6C7-44E0-8AC6-01CAFE7C5795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826F6F-82A7-49B7-9A09-AAD9B894BCCF}"/>
              </a:ext>
            </a:extLst>
          </p:cNvPr>
          <p:cNvGrpSpPr/>
          <p:nvPr/>
        </p:nvGrpSpPr>
        <p:grpSpPr>
          <a:xfrm>
            <a:off x="5089989" y="3654445"/>
            <a:ext cx="3682536" cy="260476"/>
            <a:chOff x="304800" y="1907691"/>
            <a:chExt cx="8389144" cy="2604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99B7A7-6DED-422B-8D81-B11B6977F1D1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Unit Mix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E9B9A5-CC82-4D9E-86A9-78A5AB45D2B0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A5227C-1275-63DE-0A70-C0028C47705F}"/>
              </a:ext>
            </a:extLst>
          </p:cNvPr>
          <p:cNvGrpSpPr/>
          <p:nvPr/>
        </p:nvGrpSpPr>
        <p:grpSpPr>
          <a:xfrm>
            <a:off x="5089989" y="3949449"/>
            <a:ext cx="1797444" cy="2221289"/>
            <a:chOff x="4943524" y="4187782"/>
            <a:chExt cx="1797444" cy="2221289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C7620726-1841-4A36-AB6C-B8895554B168}"/>
                </a:ext>
              </a:extLst>
            </p:cNvPr>
            <p:cNvGraphicFramePr/>
            <p:nvPr/>
          </p:nvGraphicFramePr>
          <p:xfrm>
            <a:off x="4943524" y="4529941"/>
            <a:ext cx="1797444" cy="1879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01A993-E89D-40A5-AEB0-F1EFE6EBF891}"/>
                </a:ext>
              </a:extLst>
            </p:cNvPr>
            <p:cNvSpPr/>
            <p:nvPr/>
          </p:nvSpPr>
          <p:spPr>
            <a:xfrm>
              <a:off x="4943525" y="4187782"/>
              <a:ext cx="1797443" cy="274170"/>
            </a:xfrm>
            <a:prstGeom prst="rect">
              <a:avLst/>
            </a:prstGeom>
            <a:solidFill>
              <a:srgbClr val="19306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Pre-Renovation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E7803-57EE-131A-3230-41CE10A93761}"/>
              </a:ext>
            </a:extLst>
          </p:cNvPr>
          <p:cNvGrpSpPr/>
          <p:nvPr/>
        </p:nvGrpSpPr>
        <p:grpSpPr>
          <a:xfrm>
            <a:off x="6975081" y="3949449"/>
            <a:ext cx="1797444" cy="2155146"/>
            <a:chOff x="6783068" y="4193805"/>
            <a:chExt cx="1797444" cy="2155146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86EE080F-4253-48E4-A3AF-AECBABD24A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29973153"/>
                </p:ext>
              </p:extLst>
            </p:nvPr>
          </p:nvGraphicFramePr>
          <p:xfrm>
            <a:off x="6783068" y="4469821"/>
            <a:ext cx="1797443" cy="1879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CA25E3-8E5B-4B83-8C12-1EAF7FE2266B}"/>
                </a:ext>
              </a:extLst>
            </p:cNvPr>
            <p:cNvSpPr/>
            <p:nvPr/>
          </p:nvSpPr>
          <p:spPr>
            <a:xfrm>
              <a:off x="6783069" y="4193805"/>
              <a:ext cx="1797443" cy="274170"/>
            </a:xfrm>
            <a:prstGeom prst="rect">
              <a:avLst/>
            </a:prstGeom>
            <a:solidFill>
              <a:srgbClr val="19306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Post-Renovation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76FC63-C384-FE45-9194-25CE56F2F68F}"/>
              </a:ext>
            </a:extLst>
          </p:cNvPr>
          <p:cNvGrpSpPr/>
          <p:nvPr/>
        </p:nvGrpSpPr>
        <p:grpSpPr>
          <a:xfrm>
            <a:off x="5089990" y="1264225"/>
            <a:ext cx="3682536" cy="260476"/>
            <a:chOff x="4721735" y="1264225"/>
            <a:chExt cx="4050790" cy="26047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205F16-5FA3-01F1-79EB-16407FDC20AA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Capital Providers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DAE494-CD87-78D7-147F-3C35C7C18CF8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4" descr="Atlanta Affordable Housing Fund - AAHF">
            <a:extLst>
              <a:ext uri="{FF2B5EF4-FFF2-40B4-BE49-F238E27FC236}">
                <a16:creationId xmlns:a16="http://schemas.microsoft.com/office/drawing/2014/main" id="{C1FD089E-BB88-2530-CD61-428189C9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346" y="1633530"/>
            <a:ext cx="800353" cy="8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49B8D-265B-6F9E-7A41-A94DA66427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"/>
          <a:stretch/>
        </p:blipFill>
        <p:spPr>
          <a:xfrm>
            <a:off x="370880" y="1573160"/>
            <a:ext cx="4352545" cy="2036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5999D8-DC23-A700-0C10-9E7534B083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403" y="1738214"/>
            <a:ext cx="1941803" cy="590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279F34-BA15-83D3-8906-B21CFD9DF5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964" y="2655093"/>
            <a:ext cx="1495117" cy="834620"/>
          </a:xfrm>
          <a:prstGeom prst="rect">
            <a:avLst/>
          </a:prstGeom>
        </p:spPr>
      </p:pic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57AE05FE-469C-126A-432A-CA6D53D27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80176"/>
              </p:ext>
            </p:extLst>
          </p:nvPr>
        </p:nvGraphicFramePr>
        <p:xfrm>
          <a:off x="371475" y="5086066"/>
          <a:ext cx="4050196" cy="1170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6104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940741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  <a:gridCol w="593351">
                  <a:extLst>
                    <a:ext uri="{9D8B030D-6E8A-4147-A177-3AD203B41FA5}">
                      <a16:colId xmlns:a16="http://schemas.microsoft.com/office/drawing/2014/main" val="2591365050"/>
                    </a:ext>
                  </a:extLst>
                </a:gridCol>
              </a:tblGrid>
              <a:tr h="195621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Sources of Funds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Atlanta Affordable Housing Fund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$950,000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17.06%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96958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Westside Future Fund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$3,100,000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55.67%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77397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Invest Atlanta Grant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$1,000,000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17.96%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410493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Atlanta BeltLine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$42,000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0.75%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49072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Required Limited Partner Equity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$518,560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9.31%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550997"/>
                  </a:ext>
                </a:extLst>
              </a:tr>
              <a:tr h="1624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Total Sources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$5,568,560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100.00%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0733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ED15F26-E4AF-37C3-FAF8-0B356262279F}"/>
              </a:ext>
            </a:extLst>
          </p:cNvPr>
          <p:cNvGrpSpPr/>
          <p:nvPr/>
        </p:nvGrpSpPr>
        <p:grpSpPr>
          <a:xfrm>
            <a:off x="371475" y="3789031"/>
            <a:ext cx="4050790" cy="260476"/>
            <a:chOff x="304800" y="1907691"/>
            <a:chExt cx="8389144" cy="260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4634F5-E1C7-3039-F648-2D0CF721DBB0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Project Summary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85EC5E-C901-A02D-1BC8-A3F187DD409D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E642868C-63A8-BFF4-7F53-68739C664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4112"/>
              </p:ext>
            </p:extLst>
          </p:nvPr>
        </p:nvGraphicFramePr>
        <p:xfrm>
          <a:off x="371474" y="4086186"/>
          <a:ext cx="4050195" cy="904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147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1121024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  <a:gridCol w="1121024">
                  <a:extLst>
                    <a:ext uri="{9D8B030D-6E8A-4147-A177-3AD203B41FA5}">
                      <a16:colId xmlns:a16="http://schemas.microsoft.com/office/drawing/2014/main" val="2591365050"/>
                    </a:ext>
                  </a:extLst>
                </a:gridCol>
              </a:tblGrid>
              <a:tr h="228198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Uses of Funds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$/Unit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Purchase of Property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$800,000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$25,000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Construction Hard Costs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$3,668,938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$114,654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Other Fees and Costs</a:t>
                      </a:r>
                      <a:r>
                        <a:rPr lang="en-U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$1,099,622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$34,363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54667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Total Uses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$5,568,560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$174,018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10654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F125D8A5-A336-688C-5D8F-04D2276E8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990" y="2769126"/>
            <a:ext cx="1644629" cy="60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2CB4-6520-56D2-EBFC-E974E096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Plans: Current vs. Proposed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D673C-6251-A61A-B95C-FCC9067B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26" y="1225909"/>
            <a:ext cx="3803976" cy="21583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37DAE8-B023-7A51-2824-908C88C3755A}"/>
              </a:ext>
            </a:extLst>
          </p:cNvPr>
          <p:cNvGrpSpPr/>
          <p:nvPr/>
        </p:nvGrpSpPr>
        <p:grpSpPr>
          <a:xfrm>
            <a:off x="371474" y="1194202"/>
            <a:ext cx="4069080" cy="260476"/>
            <a:chOff x="4721735" y="1264225"/>
            <a:chExt cx="4050790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00B942-8587-755E-CD57-FD5CD6BDA049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Current Layout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25B321-D4D9-419C-E3A1-DBB13B91BBEE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87B126-6DCD-4D08-27EF-C76761096859}"/>
              </a:ext>
            </a:extLst>
          </p:cNvPr>
          <p:cNvGrpSpPr/>
          <p:nvPr/>
        </p:nvGrpSpPr>
        <p:grpSpPr>
          <a:xfrm>
            <a:off x="4703448" y="1194202"/>
            <a:ext cx="4069080" cy="260476"/>
            <a:chOff x="4721735" y="1264225"/>
            <a:chExt cx="4050790" cy="2604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FBD39F-B7BF-68AC-4B29-7655E0686640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Proposed Layout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406578-2C34-034B-7096-370463021959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820B9-3E50-C07D-4C38-D0A69A25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105" y="1470022"/>
            <a:ext cx="3962098" cy="18310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80844F-CED8-188D-D2EB-ECA2B2821759}"/>
              </a:ext>
            </a:extLst>
          </p:cNvPr>
          <p:cNvSpPr txBox="1"/>
          <p:nvPr/>
        </p:nvSpPr>
        <p:spPr>
          <a:xfrm>
            <a:off x="411482" y="3300950"/>
            <a:ext cx="4029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 mix caters to individual renters and 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CE509-4E68-EE0C-FF41-6A1736407896}"/>
              </a:ext>
            </a:extLst>
          </p:cNvPr>
          <p:cNvSpPr txBox="1"/>
          <p:nvPr/>
        </p:nvSpPr>
        <p:spPr>
          <a:xfrm>
            <a:off x="4703446" y="3300950"/>
            <a:ext cx="402907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unit mix adds additional floor over each single-story portion of the building and expands the unit mix to studios, 1-bed and 2-beds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 mix caters to a diverse cohort of renters which spans from students to families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4CFE3B-452D-7C8B-3862-3928DCF1FC61}"/>
              </a:ext>
            </a:extLst>
          </p:cNvPr>
          <p:cNvGrpSpPr/>
          <p:nvPr/>
        </p:nvGrpSpPr>
        <p:grpSpPr>
          <a:xfrm>
            <a:off x="371475" y="4012750"/>
            <a:ext cx="4050790" cy="260476"/>
            <a:chOff x="304800" y="1907691"/>
            <a:chExt cx="8389144" cy="260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B61EA7-AA0D-35DC-81B2-2CF208F9ADE5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Rent Mix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1D0737C-9CBB-9DCC-A696-4F2348B807E6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Table 9">
            <a:extLst>
              <a:ext uri="{FF2B5EF4-FFF2-40B4-BE49-F238E27FC236}">
                <a16:creationId xmlns:a16="http://schemas.microsoft.com/office/drawing/2014/main" id="{3B673BC6-33B6-E5C0-C162-BFE6A669BCCE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4327452"/>
          <a:ext cx="4050195" cy="1941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39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810039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  <a:gridCol w="810039">
                  <a:extLst>
                    <a:ext uri="{9D8B030D-6E8A-4147-A177-3AD203B41FA5}">
                      <a16:colId xmlns:a16="http://schemas.microsoft.com/office/drawing/2014/main" val="2591365050"/>
                    </a:ext>
                  </a:extLst>
                </a:gridCol>
                <a:gridCol w="810039">
                  <a:extLst>
                    <a:ext uri="{9D8B030D-6E8A-4147-A177-3AD203B41FA5}">
                      <a16:colId xmlns:a16="http://schemas.microsoft.com/office/drawing/2014/main" val="2871353964"/>
                    </a:ext>
                  </a:extLst>
                </a:gridCol>
                <a:gridCol w="810039">
                  <a:extLst>
                    <a:ext uri="{9D8B030D-6E8A-4147-A177-3AD203B41FA5}">
                      <a16:colId xmlns:a16="http://schemas.microsoft.com/office/drawing/2014/main" val="3322069774"/>
                    </a:ext>
                  </a:extLst>
                </a:gridCol>
              </a:tblGrid>
              <a:tr h="212264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Layout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Monthly Rent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Sq. Ft.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Count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Affordability*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$1,073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275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$1,430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309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032163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$537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$537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289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60142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$537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201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07041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1-Bed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$1,532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381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867906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1-Bed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$1,532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390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436200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1-Bed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$1,532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333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958914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2-Bed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$1,838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568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54667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2-Bed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$1,838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566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10654"/>
                  </a:ext>
                </a:extLst>
              </a:tr>
              <a:tr h="157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$1,215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13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77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7AD4-ADA7-48FC-B120-92D0EBF0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Why Affordable Housing Matters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5C7C53-C249-4920-A80D-481EE4463940}"/>
              </a:ext>
            </a:extLst>
          </p:cNvPr>
          <p:cNvGrpSpPr/>
          <p:nvPr/>
        </p:nvGrpSpPr>
        <p:grpSpPr>
          <a:xfrm>
            <a:off x="371474" y="1264225"/>
            <a:ext cx="4200525" cy="260476"/>
            <a:chOff x="304798" y="1907691"/>
            <a:chExt cx="8699244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ACE60E-99C7-4A2B-AC0B-48C7BE65E554}"/>
                </a:ext>
              </a:extLst>
            </p:cNvPr>
            <p:cNvSpPr/>
            <p:nvPr/>
          </p:nvSpPr>
          <p:spPr>
            <a:xfrm>
              <a:off x="304798" y="1907691"/>
              <a:ext cx="86992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Lack of Affordable Housing Can Spiral into Homelessness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6C0A13-F6C7-44E0-8AC6-01CAFE7C5795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CDAFB1-705F-48BB-A5CE-53004D552977}"/>
              </a:ext>
            </a:extLst>
          </p:cNvPr>
          <p:cNvGrpSpPr/>
          <p:nvPr/>
        </p:nvGrpSpPr>
        <p:grpSpPr>
          <a:xfrm>
            <a:off x="4721735" y="1264225"/>
            <a:ext cx="4050790" cy="260476"/>
            <a:chOff x="4721735" y="1264225"/>
            <a:chExt cx="4050790" cy="2604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30295B-C994-401A-974E-96595A804427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Housing Affordability and Homelessness</a:t>
              </a:r>
              <a:r>
                <a:rPr lang="en-US" sz="1100" b="1" baseline="300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DE585F-0479-4E36-B55F-5E7A3F51410C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32CC90-EC21-D526-959A-36790AD6D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1305" y="1553381"/>
            <a:ext cx="4051650" cy="22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2773BB-FA60-256F-EF9F-0438C719FB58}"/>
              </a:ext>
            </a:extLst>
          </p:cNvPr>
          <p:cNvSpPr txBox="1"/>
          <p:nvPr/>
        </p:nvSpPr>
        <p:spPr>
          <a:xfrm>
            <a:off x="371475" y="1544441"/>
            <a:ext cx="4050789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/>
              <a:t>Lack of affordable housing has been cited numerous times as the number one contributing factor to homelessness</a:t>
            </a:r>
          </a:p>
          <a:p>
            <a:pPr>
              <a:spcAft>
                <a:spcPts val="600"/>
              </a:spcAft>
              <a:buClr>
                <a:srgbClr val="193066"/>
              </a:buClr>
            </a:pPr>
            <a:r>
              <a:rPr lang="en-US" sz="1050" dirty="0"/>
              <a:t> 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/>
              <a:t>Spending of over 30.0% of income on rent is considered cost burdened by Federal standards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22.0% of income spent on rent, the rate of homelessness increases notably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33.0% of income spent on rent, the rate of homelessness increases dramatically</a:t>
            </a:r>
          </a:p>
          <a:p>
            <a:pPr marL="212598">
              <a:spcAft>
                <a:spcPts val="600"/>
              </a:spcAft>
              <a:buClr>
                <a:srgbClr val="193066"/>
              </a:buClr>
            </a:pP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/>
              <a:t>Three states and Washington D.C. comprise the entire top 10 continuums of care with the highest rates of homelessness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California (6 times)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Massachusetts (2 times)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 (1 time)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 D.C. (1 time)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A9C3B-D678-9AF9-06EB-D0666761ECFD}"/>
              </a:ext>
            </a:extLst>
          </p:cNvPr>
          <p:cNvSpPr txBox="1"/>
          <p:nvPr/>
        </p:nvSpPr>
        <p:spPr>
          <a:xfrm>
            <a:off x="370332" y="6361448"/>
            <a:ext cx="84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Zillow Economic Research.</a:t>
            </a:r>
          </a:p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Alliance to End Homelessness: State of Homelessness: 2021 Edition.</a:t>
            </a:r>
          </a:p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Alliance to End Homelessness.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CFE6BEF-94CB-3F26-A808-7E71799BA30A}"/>
              </a:ext>
            </a:extLst>
          </p:cNvPr>
          <p:cNvGraphicFramePr/>
          <p:nvPr/>
        </p:nvGraphicFramePr>
        <p:xfrm>
          <a:off x="4806813" y="4447458"/>
          <a:ext cx="4050790" cy="189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2C398399-42A7-D4E9-2291-B7747CA24024}"/>
              </a:ext>
            </a:extLst>
          </p:cNvPr>
          <p:cNvGrpSpPr/>
          <p:nvPr/>
        </p:nvGrpSpPr>
        <p:grpSpPr>
          <a:xfrm>
            <a:off x="4798145" y="4028977"/>
            <a:ext cx="4059458" cy="260476"/>
            <a:chOff x="286848" y="1907691"/>
            <a:chExt cx="8407096" cy="2604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F17-378A-A394-9CD7-E8E68117FC0F}"/>
                </a:ext>
              </a:extLst>
            </p:cNvPr>
            <p:cNvSpPr/>
            <p:nvPr/>
          </p:nvSpPr>
          <p:spPr>
            <a:xfrm>
              <a:off x="286848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Rate of Homelessness by Continuum of Care</a:t>
              </a:r>
              <a:r>
                <a:rPr lang="en-US" sz="1100" b="1" baseline="300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51F9DE-F87A-6B27-95A2-1E86310EEB61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7B1857-F1BD-ADBB-0697-95914706FF9F}"/>
              </a:ext>
            </a:extLst>
          </p:cNvPr>
          <p:cNvSpPr txBox="1"/>
          <p:nvPr/>
        </p:nvSpPr>
        <p:spPr>
          <a:xfrm>
            <a:off x="4667264" y="4242779"/>
            <a:ext cx="139180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200"/>
              </a:spcAft>
              <a:buClr>
                <a:srgbClr val="193066"/>
              </a:buClr>
            </a:pPr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(Rate Per 10,000 People)</a:t>
            </a:r>
          </a:p>
        </p:txBody>
      </p:sp>
    </p:spTree>
    <p:extLst>
      <p:ext uri="{BB962C8B-B14F-4D97-AF65-F5344CB8AC3E}">
        <p14:creationId xmlns:p14="http://schemas.microsoft.com/office/powerpoint/2010/main" val="366559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C14C-FF3C-4534-8F4F-01A82733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Interior Pictures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64AE7-15BF-2526-8348-225F928F8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142693"/>
            <a:ext cx="2790082" cy="3720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5C8E94-1C17-737B-98FC-423F381EE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959" y="1142693"/>
            <a:ext cx="2790082" cy="3720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248E06-B752-7410-9A57-9825B7D57E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443" y="1142693"/>
            <a:ext cx="2790082" cy="37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0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AF77DA-A8E2-4245-8384-864661D9411A}"/>
              </a:ext>
            </a:extLst>
          </p:cNvPr>
          <p:cNvSpPr/>
          <p:nvPr/>
        </p:nvSpPr>
        <p:spPr>
          <a:xfrm>
            <a:off x="-420832" y="5361872"/>
            <a:ext cx="9985664" cy="946413"/>
          </a:xfrm>
          <a:prstGeom prst="rect">
            <a:avLst/>
          </a:prstGeom>
          <a:solidFill>
            <a:srgbClr val="688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DB026-FB48-43AD-A956-CFE598FCD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36" y="5361872"/>
            <a:ext cx="5806743" cy="5078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385 Joseph E. Lowery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FAA5D-F950-4C58-B01A-09FC9E7934EB}"/>
              </a:ext>
            </a:extLst>
          </p:cNvPr>
          <p:cNvCxnSpPr>
            <a:cxnSpLocks/>
          </p:cNvCxnSpPr>
          <p:nvPr/>
        </p:nvCxnSpPr>
        <p:spPr>
          <a:xfrm>
            <a:off x="198736" y="5910163"/>
            <a:ext cx="58067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83BE0-3AA4-4155-AD4E-6B349E94A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6" t="21451" r="14241" b="22814"/>
          <a:stretch/>
        </p:blipFill>
        <p:spPr>
          <a:xfrm>
            <a:off x="6864165" y="5553286"/>
            <a:ext cx="1321101" cy="550824"/>
          </a:xfrm>
          <a:prstGeom prst="rect">
            <a:avLst/>
          </a:prstGeom>
        </p:spPr>
      </p:pic>
      <p:pic>
        <p:nvPicPr>
          <p:cNvPr id="5" name="Google Shape;81;p15">
            <a:extLst>
              <a:ext uri="{FF2B5EF4-FFF2-40B4-BE49-F238E27FC236}">
                <a16:creationId xmlns:a16="http://schemas.microsoft.com/office/drawing/2014/main" id="{5C47A372-A577-3AE4-63FA-B5BD82E42E7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90563"/>
            <a:ext cx="9144000" cy="462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1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CD69D5-4C92-4727-92D8-A600B6011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E722D-03ED-44C6-AC21-E92663071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Partnerships</a:t>
            </a:r>
          </a:p>
        </p:txBody>
      </p:sp>
    </p:spTree>
    <p:extLst>
      <p:ext uri="{BB962C8B-B14F-4D97-AF65-F5344CB8AC3E}">
        <p14:creationId xmlns:p14="http://schemas.microsoft.com/office/powerpoint/2010/main" val="931210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BC30-6C3B-9C8D-60E8-8EAA9CA8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in the Local Elementary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0DF96-D372-51B9-7057-63BA74AD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54" y="2503009"/>
            <a:ext cx="4729671" cy="20769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4CBF4-CC57-4E7A-E9F3-C2B0635919C8}"/>
              </a:ext>
            </a:extLst>
          </p:cNvPr>
          <p:cNvSpPr txBox="1"/>
          <p:nvPr/>
        </p:nvSpPr>
        <p:spPr>
          <a:xfrm>
            <a:off x="4042854" y="4612537"/>
            <a:ext cx="47296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  <a:buClr>
                <a:srgbClr val="193066"/>
              </a:buClr>
            </a:pPr>
            <a:r>
              <a:rPr lang="en-US" sz="9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Founding of PTA at Hollis Innovation Academy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C8EB2-E76B-4C0C-880E-F45D0AA02313}"/>
              </a:ext>
            </a:extLst>
          </p:cNvPr>
          <p:cNvCxnSpPr>
            <a:cxnSpLocks/>
          </p:cNvCxnSpPr>
          <p:nvPr/>
        </p:nvCxnSpPr>
        <p:spPr>
          <a:xfrm>
            <a:off x="4042854" y="4591234"/>
            <a:ext cx="472967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4699FA-4C9F-BD4E-1F9A-EEDEFB1CAB2D}"/>
              </a:ext>
            </a:extLst>
          </p:cNvPr>
          <p:cNvSpPr txBox="1"/>
          <p:nvPr/>
        </p:nvSpPr>
        <p:spPr>
          <a:xfrm>
            <a:off x="4042853" y="1478508"/>
            <a:ext cx="47296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founded the Parent-Teacher association at Hollis Innovation Academy</a:t>
            </a:r>
          </a:p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of the developers subsequently joined the board of the PTA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92FCA4-4325-B68C-4C8A-2EEEC1390BF1}"/>
              </a:ext>
            </a:extLst>
          </p:cNvPr>
          <p:cNvGrpSpPr/>
          <p:nvPr/>
        </p:nvGrpSpPr>
        <p:grpSpPr>
          <a:xfrm>
            <a:off x="4042853" y="1194202"/>
            <a:ext cx="4729671" cy="260476"/>
            <a:chOff x="4721735" y="1264225"/>
            <a:chExt cx="4050790" cy="2604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A70266-2D03-065B-19C1-338E43BC8C27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Summary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45EBA5-4495-C131-E457-0242C61B08EE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3041E6-5908-C222-54D9-48031431B93D}"/>
              </a:ext>
            </a:extLst>
          </p:cNvPr>
          <p:cNvSpPr txBox="1"/>
          <p:nvPr/>
        </p:nvSpPr>
        <p:spPr>
          <a:xfrm>
            <a:off x="4042854" y="4853553"/>
            <a:ext cx="4729670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Establishment of local Parent Teacher Association in partnership with the PTA over all of Atlanta</a:t>
            </a:r>
          </a:p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Seed funding will provide membership for 25 families or 50 individuals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A2837-ACDE-C0E5-9FA3-713941F3F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557370"/>
            <a:ext cx="3513079" cy="2760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25D57-10D1-71EB-E8E0-49DC244F69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33331"/>
            <a:ext cx="3513079" cy="23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2628-C132-3C74-FBC0-8AA41895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Boots-on-the-Ground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B964B-B7E0-7E25-63AB-4D7F2C29F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32" y="1143068"/>
            <a:ext cx="3606398" cy="418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0F97D-A091-727C-4CB9-A2DE4E8FB94D}"/>
              </a:ext>
            </a:extLst>
          </p:cNvPr>
          <p:cNvSpPr txBox="1"/>
          <p:nvPr/>
        </p:nvSpPr>
        <p:spPr>
          <a:xfrm>
            <a:off x="370332" y="5363309"/>
            <a:ext cx="3606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  <a:buClr>
                <a:srgbClr val="193066"/>
              </a:buClr>
            </a:pPr>
            <a:r>
              <a:rPr lang="en-US" sz="9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MLK Day of Service at Historic Westside Gardens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49B0CE-4D57-B00B-B291-220EA0E619A8}"/>
              </a:ext>
            </a:extLst>
          </p:cNvPr>
          <p:cNvCxnSpPr>
            <a:cxnSpLocks/>
          </p:cNvCxnSpPr>
          <p:nvPr/>
        </p:nvCxnSpPr>
        <p:spPr>
          <a:xfrm>
            <a:off x="370332" y="5342006"/>
            <a:ext cx="360639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DCEC0CB-EB41-5648-B044-6281162FB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192" y="1143068"/>
            <a:ext cx="4691333" cy="2196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A6BBF-74FD-A949-6E75-7BA32B90B03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301" y="3391824"/>
            <a:ext cx="2333224" cy="2751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B19FD1-5859-DD79-E292-B2C60A1B4B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191" y="3391824"/>
            <a:ext cx="2232982" cy="27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2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45D5-95DA-A4B6-A8AA-E6ACE8E13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EF73F2C-3E19-8DDF-2F21-85C982E1A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E4834-EBAE-4F0B-7C03-560D75A688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Learnings</a:t>
            </a:r>
          </a:p>
        </p:txBody>
      </p:sp>
    </p:spTree>
    <p:extLst>
      <p:ext uri="{BB962C8B-B14F-4D97-AF65-F5344CB8AC3E}">
        <p14:creationId xmlns:p14="http://schemas.microsoft.com/office/powerpoint/2010/main" val="74759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2CB4-6520-56D2-EBFC-E974E096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Plans: Beginning vs. Ending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88348-6A45-46AD-309D-B63A0090D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9925" y="6409944"/>
            <a:ext cx="984019" cy="448056"/>
          </a:xfrm>
          <a:prstGeom prst="rect">
            <a:avLst/>
          </a:prstGeom>
          <a:solidFill>
            <a:srgbClr val="193066"/>
          </a:solidFill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08692-E968-4EFA-9E1C-F38F33E3B68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D673C-6251-A61A-B95C-FCC9067B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005" y="1857558"/>
            <a:ext cx="2312131" cy="1474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37DAE8-B023-7A51-2824-908C88C3755A}"/>
              </a:ext>
            </a:extLst>
          </p:cNvPr>
          <p:cNvGrpSpPr/>
          <p:nvPr/>
        </p:nvGrpSpPr>
        <p:grpSpPr>
          <a:xfrm>
            <a:off x="371474" y="1194202"/>
            <a:ext cx="8401050" cy="260476"/>
            <a:chOff x="4721735" y="1264225"/>
            <a:chExt cx="4050790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00B942-8587-755E-CD57-FD5CD6BDA049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First Proposal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25B321-D4D9-419C-E3A1-DBB13B91BBEE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87B126-6DCD-4D08-27EF-C76761096859}"/>
              </a:ext>
            </a:extLst>
          </p:cNvPr>
          <p:cNvGrpSpPr/>
          <p:nvPr/>
        </p:nvGrpSpPr>
        <p:grpSpPr>
          <a:xfrm>
            <a:off x="371473" y="3186971"/>
            <a:ext cx="8401049" cy="260476"/>
            <a:chOff x="4721735" y="1264225"/>
            <a:chExt cx="4050790" cy="2604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FBD39F-B7BF-68AC-4B29-7655E0686640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Second Proposal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406578-2C34-034B-7096-370463021959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820B9-3E50-C07D-4C38-D0A69A25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005" y="3510619"/>
            <a:ext cx="2408240" cy="12506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EEA2F6-C483-8F7F-63C7-BFFA219C8DBD}"/>
              </a:ext>
            </a:extLst>
          </p:cNvPr>
          <p:cNvSpPr txBox="1"/>
          <p:nvPr/>
        </p:nvSpPr>
        <p:spPr>
          <a:xfrm>
            <a:off x="371475" y="1857558"/>
            <a:ext cx="1654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Our first proposal was all studio apartments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9EB89-E2AE-8A60-9DB5-7C39DAC2B404}"/>
              </a:ext>
            </a:extLst>
          </p:cNvPr>
          <p:cNvSpPr txBox="1"/>
          <p:nvPr/>
        </p:nvSpPr>
        <p:spPr>
          <a:xfrm>
            <a:off x="371475" y="1526548"/>
            <a:ext cx="1654205" cy="261610"/>
          </a:xfrm>
          <a:prstGeom prst="rect">
            <a:avLst/>
          </a:prstGeom>
          <a:solidFill>
            <a:srgbClr val="193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AB2A2-5C47-362B-20A3-1FCAECBEE4D8}"/>
              </a:ext>
            </a:extLst>
          </p:cNvPr>
          <p:cNvSpPr txBox="1"/>
          <p:nvPr/>
        </p:nvSpPr>
        <p:spPr>
          <a:xfrm>
            <a:off x="2097172" y="1526548"/>
            <a:ext cx="2530751" cy="261610"/>
          </a:xfrm>
          <a:prstGeom prst="rect">
            <a:avLst/>
          </a:prstGeom>
          <a:solidFill>
            <a:srgbClr val="193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611C8-97F5-3986-A04A-78C5916FC84A}"/>
              </a:ext>
            </a:extLst>
          </p:cNvPr>
          <p:cNvSpPr txBox="1"/>
          <p:nvPr/>
        </p:nvSpPr>
        <p:spPr>
          <a:xfrm>
            <a:off x="4699415" y="1526548"/>
            <a:ext cx="2387571" cy="261610"/>
          </a:xfrm>
          <a:prstGeom prst="rect">
            <a:avLst/>
          </a:prstGeom>
          <a:solidFill>
            <a:srgbClr val="193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Floor Plan</a:t>
            </a:r>
          </a:p>
        </p:txBody>
      </p:sp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41091416-8B7C-DE7F-72CD-F2A533DCBBEF}"/>
              </a:ext>
            </a:extLst>
          </p:cNvPr>
          <p:cNvGraphicFramePr>
            <a:graphicFrameLocks noGrp="1"/>
          </p:cNvGraphicFramePr>
          <p:nvPr/>
        </p:nvGraphicFramePr>
        <p:xfrm>
          <a:off x="4699415" y="1857558"/>
          <a:ext cx="2387571" cy="78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51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567012">
                  <a:extLst>
                    <a:ext uri="{9D8B030D-6E8A-4147-A177-3AD203B41FA5}">
                      <a16:colId xmlns:a16="http://schemas.microsoft.com/office/drawing/2014/main" val="1550582710"/>
                    </a:ext>
                  </a:extLst>
                </a:gridCol>
                <a:gridCol w="784900">
                  <a:extLst>
                    <a:ext uri="{9D8B030D-6E8A-4147-A177-3AD203B41FA5}">
                      <a16:colId xmlns:a16="http://schemas.microsoft.com/office/drawing/2014/main" val="3236000657"/>
                    </a:ext>
                  </a:extLst>
                </a:gridCol>
                <a:gridCol w="576808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</a:tblGrid>
              <a:tr h="228198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Layout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 Units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Affordability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Starting Rent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60% AMI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$1,072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032163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FA11B10-0B83-4669-F0EC-F08CBB7A4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005" y="5044487"/>
            <a:ext cx="2408240" cy="125063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B2C983D-F5A0-948B-5136-7F6BC0FA609D}"/>
              </a:ext>
            </a:extLst>
          </p:cNvPr>
          <p:cNvGrpSpPr/>
          <p:nvPr/>
        </p:nvGrpSpPr>
        <p:grpSpPr>
          <a:xfrm>
            <a:off x="371473" y="4724330"/>
            <a:ext cx="8401049" cy="260476"/>
            <a:chOff x="4721735" y="1264225"/>
            <a:chExt cx="4050790" cy="26047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7D5AC97-92FE-18B7-BB51-190428806BB7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Third Proposal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F1E61F0-9D4A-CA46-AF8B-CF81D831712C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F1481B7-E975-D82E-E1BB-35F10E197E8E}"/>
              </a:ext>
            </a:extLst>
          </p:cNvPr>
          <p:cNvSpPr txBox="1"/>
          <p:nvPr/>
        </p:nvSpPr>
        <p:spPr>
          <a:xfrm>
            <a:off x="371475" y="3510619"/>
            <a:ext cx="1654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Our second proposal was a mix of units to support families, requiring an additional story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B3E780-28B7-9D98-2A96-8CCFC45C3815}"/>
              </a:ext>
            </a:extLst>
          </p:cNvPr>
          <p:cNvSpPr txBox="1"/>
          <p:nvPr/>
        </p:nvSpPr>
        <p:spPr>
          <a:xfrm>
            <a:off x="371475" y="5044487"/>
            <a:ext cx="1654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Our third proposal was an additional story, rents starting at $537 and better kitchen appliances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EA559F-B501-4BA5-EA25-EBEDFE6AEF30}"/>
              </a:ext>
            </a:extLst>
          </p:cNvPr>
          <p:cNvSpPr txBox="1"/>
          <p:nvPr/>
        </p:nvSpPr>
        <p:spPr>
          <a:xfrm>
            <a:off x="7150347" y="1526548"/>
            <a:ext cx="1622176" cy="261610"/>
          </a:xfrm>
          <a:prstGeom prst="rect">
            <a:avLst/>
          </a:prstGeom>
          <a:solidFill>
            <a:srgbClr val="193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Subsidy Required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291455-886F-2352-5D9C-2FF73CB3B231}"/>
              </a:ext>
            </a:extLst>
          </p:cNvPr>
          <p:cNvSpPr txBox="1"/>
          <p:nvPr/>
        </p:nvSpPr>
        <p:spPr>
          <a:xfrm>
            <a:off x="7150346" y="1857558"/>
            <a:ext cx="162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5E5EAE-165E-2344-999A-EA259EC5508E}"/>
              </a:ext>
            </a:extLst>
          </p:cNvPr>
          <p:cNvSpPr txBox="1"/>
          <p:nvPr/>
        </p:nvSpPr>
        <p:spPr>
          <a:xfrm>
            <a:off x="7150346" y="3510656"/>
            <a:ext cx="162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$800,000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E9AF0-F94F-3343-D590-3AE7488FB5B1}"/>
              </a:ext>
            </a:extLst>
          </p:cNvPr>
          <p:cNvSpPr txBox="1"/>
          <p:nvPr/>
        </p:nvSpPr>
        <p:spPr>
          <a:xfrm>
            <a:off x="7150346" y="5059875"/>
            <a:ext cx="162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$1,042,000</a:t>
            </a: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15051ED3-C867-34D6-581C-00FEB33AE111}"/>
              </a:ext>
            </a:extLst>
          </p:cNvPr>
          <p:cNvGraphicFramePr>
            <a:graphicFrameLocks noGrp="1"/>
          </p:cNvGraphicFramePr>
          <p:nvPr/>
        </p:nvGraphicFramePr>
        <p:xfrm>
          <a:off x="4699415" y="3564545"/>
          <a:ext cx="2387571" cy="78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51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567012">
                  <a:extLst>
                    <a:ext uri="{9D8B030D-6E8A-4147-A177-3AD203B41FA5}">
                      <a16:colId xmlns:a16="http://schemas.microsoft.com/office/drawing/2014/main" val="1550582710"/>
                    </a:ext>
                  </a:extLst>
                </a:gridCol>
                <a:gridCol w="784900">
                  <a:extLst>
                    <a:ext uri="{9D8B030D-6E8A-4147-A177-3AD203B41FA5}">
                      <a16:colId xmlns:a16="http://schemas.microsoft.com/office/drawing/2014/main" val="3236000657"/>
                    </a:ext>
                  </a:extLst>
                </a:gridCol>
                <a:gridCol w="576808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</a:tblGrid>
              <a:tr h="228198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Layout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 Units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Affordability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Starting Rent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60% AMI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$1,072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60% AMI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$1,149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032163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60% AMI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$1,379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B2F50BD-1B9A-DBA5-99C3-59F7195D9AE0}"/>
              </a:ext>
            </a:extLst>
          </p:cNvPr>
          <p:cNvGraphicFramePr>
            <a:graphicFrameLocks noGrp="1"/>
          </p:cNvGraphicFramePr>
          <p:nvPr/>
        </p:nvGraphicFramePr>
        <p:xfrm>
          <a:off x="4699415" y="5123132"/>
          <a:ext cx="2387571" cy="78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51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567012">
                  <a:extLst>
                    <a:ext uri="{9D8B030D-6E8A-4147-A177-3AD203B41FA5}">
                      <a16:colId xmlns:a16="http://schemas.microsoft.com/office/drawing/2014/main" val="1550582710"/>
                    </a:ext>
                  </a:extLst>
                </a:gridCol>
                <a:gridCol w="784900">
                  <a:extLst>
                    <a:ext uri="{9D8B030D-6E8A-4147-A177-3AD203B41FA5}">
                      <a16:colId xmlns:a16="http://schemas.microsoft.com/office/drawing/2014/main" val="3236000657"/>
                    </a:ext>
                  </a:extLst>
                </a:gridCol>
                <a:gridCol w="576808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</a:tblGrid>
              <a:tr h="228198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Layout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 Units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Affordability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Starting Rent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Studio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30%/60%/80%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$537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032163"/>
                  </a:ext>
                </a:extLst>
              </a:tr>
              <a:tr h="169036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2-Bed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Market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274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54C1E-E802-CCF2-C513-5F8B2DA98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A6E7-1738-2A90-454B-E8589F3F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Construction Plans: Current vs. Proposed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D40ED-297B-3380-B7EB-579065C34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9925" y="6409944"/>
            <a:ext cx="984019" cy="448056"/>
          </a:xfrm>
          <a:prstGeom prst="rect">
            <a:avLst/>
          </a:prstGeom>
          <a:solidFill>
            <a:srgbClr val="193066"/>
          </a:solidFill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08692-E968-4EFA-9E1C-F38F33E3B68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3BD82-7E83-5E27-9A6D-7337B47DD482}"/>
              </a:ext>
            </a:extLst>
          </p:cNvPr>
          <p:cNvSpPr txBox="1"/>
          <p:nvPr/>
        </p:nvSpPr>
        <p:spPr>
          <a:xfrm>
            <a:off x="2827992" y="1634633"/>
            <a:ext cx="196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Renovation of a blighted apartment with all studio units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FB6D1-920A-65CF-4D8C-EAAAFCDF2A75}"/>
              </a:ext>
            </a:extLst>
          </p:cNvPr>
          <p:cNvSpPr txBox="1"/>
          <p:nvPr/>
        </p:nvSpPr>
        <p:spPr>
          <a:xfrm>
            <a:off x="371477" y="1374092"/>
            <a:ext cx="1618488" cy="1167412"/>
          </a:xfrm>
          <a:prstGeom prst="rect">
            <a:avLst/>
          </a:prstGeom>
          <a:solidFill>
            <a:srgbClr val="19306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5594C-617E-73DE-1802-F559B0B11ECF}"/>
              </a:ext>
            </a:extLst>
          </p:cNvPr>
          <p:cNvSpPr txBox="1"/>
          <p:nvPr/>
        </p:nvSpPr>
        <p:spPr>
          <a:xfrm>
            <a:off x="371475" y="2623656"/>
            <a:ext cx="1618488" cy="1167412"/>
          </a:xfrm>
          <a:prstGeom prst="rect">
            <a:avLst/>
          </a:prstGeom>
          <a:solidFill>
            <a:srgbClr val="19306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Percent of Units Affordable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AE2FF0-102C-C95B-50AE-16792FA43F76}"/>
              </a:ext>
            </a:extLst>
          </p:cNvPr>
          <p:cNvSpPr txBox="1"/>
          <p:nvPr/>
        </p:nvSpPr>
        <p:spPr>
          <a:xfrm>
            <a:off x="371475" y="3873220"/>
            <a:ext cx="1618488" cy="1167412"/>
          </a:xfrm>
          <a:prstGeom prst="rect">
            <a:avLst/>
          </a:prstGeom>
          <a:solidFill>
            <a:srgbClr val="19306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Subsidy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2D15A-4BF7-0EF5-C68F-A5A7299C9EA4}"/>
              </a:ext>
            </a:extLst>
          </p:cNvPr>
          <p:cNvSpPr txBox="1"/>
          <p:nvPr/>
        </p:nvSpPr>
        <p:spPr>
          <a:xfrm>
            <a:off x="6090316" y="1634633"/>
            <a:ext cx="196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Renovation of a blighted apartment with studio, 1-bed and 2-bed units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7D206C-3F20-74F0-7E36-6A0C98AF2DD5}"/>
              </a:ext>
            </a:extLst>
          </p:cNvPr>
          <p:cNvSpPr txBox="1"/>
          <p:nvPr/>
        </p:nvSpPr>
        <p:spPr>
          <a:xfrm>
            <a:off x="371475" y="5113325"/>
            <a:ext cx="1618488" cy="1167412"/>
          </a:xfrm>
          <a:prstGeom prst="rect">
            <a:avLst/>
          </a:prstGeom>
          <a:solidFill>
            <a:srgbClr val="19306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Timeline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84CC21-B110-D7DF-EB84-98E283DBA780}"/>
              </a:ext>
            </a:extLst>
          </p:cNvPr>
          <p:cNvCxnSpPr>
            <a:cxnSpLocks/>
          </p:cNvCxnSpPr>
          <p:nvPr/>
        </p:nvCxnSpPr>
        <p:spPr>
          <a:xfrm>
            <a:off x="5441265" y="1219200"/>
            <a:ext cx="0" cy="4900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3A27AC-A22B-F06F-6282-ED9EC41B687F}"/>
              </a:ext>
            </a:extLst>
          </p:cNvPr>
          <p:cNvSpPr txBox="1"/>
          <p:nvPr/>
        </p:nvSpPr>
        <p:spPr>
          <a:xfrm>
            <a:off x="2264560" y="1146583"/>
            <a:ext cx="309108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12Hundred Studios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1D22F3-83AC-D020-BB51-8BE3CB615D3E}"/>
              </a:ext>
            </a:extLst>
          </p:cNvPr>
          <p:cNvSpPr txBox="1"/>
          <p:nvPr/>
        </p:nvSpPr>
        <p:spPr>
          <a:xfrm>
            <a:off x="5526884" y="1146583"/>
            <a:ext cx="309108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Joseph E. Lowery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C6936-6C98-2F2E-BA06-60A0915FB57F}"/>
              </a:ext>
            </a:extLst>
          </p:cNvPr>
          <p:cNvSpPr txBox="1"/>
          <p:nvPr/>
        </p:nvSpPr>
        <p:spPr>
          <a:xfrm>
            <a:off x="2827992" y="3068863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100%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49752-BF20-3617-0BAC-8BC9C3FA961C}"/>
              </a:ext>
            </a:extLst>
          </p:cNvPr>
          <p:cNvSpPr txBox="1"/>
          <p:nvPr/>
        </p:nvSpPr>
        <p:spPr>
          <a:xfrm>
            <a:off x="6090316" y="3068863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56.2%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1F62C-E599-DEDD-DF04-826D22EA1FD7}"/>
              </a:ext>
            </a:extLst>
          </p:cNvPr>
          <p:cNvSpPr txBox="1"/>
          <p:nvPr/>
        </p:nvSpPr>
        <p:spPr>
          <a:xfrm>
            <a:off x="2827992" y="4318427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$0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318A3-E951-9C85-8715-94E8DC9E009D}"/>
              </a:ext>
            </a:extLst>
          </p:cNvPr>
          <p:cNvSpPr txBox="1"/>
          <p:nvPr/>
        </p:nvSpPr>
        <p:spPr>
          <a:xfrm>
            <a:off x="6090316" y="4318427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$1,042,000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51F8-C9EB-0AD1-31C6-78E8A0EFAC6B}"/>
              </a:ext>
            </a:extLst>
          </p:cNvPr>
          <p:cNvSpPr txBox="1"/>
          <p:nvPr/>
        </p:nvSpPr>
        <p:spPr>
          <a:xfrm>
            <a:off x="2827992" y="5558532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9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E6AC4-0BF1-6E7A-6F31-E9A9C2571678}"/>
              </a:ext>
            </a:extLst>
          </p:cNvPr>
          <p:cNvSpPr txBox="1"/>
          <p:nvPr/>
        </p:nvSpPr>
        <p:spPr>
          <a:xfrm>
            <a:off x="6090316" y="5558532"/>
            <a:ext cx="1964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Est. 36 Months</a:t>
            </a:r>
          </a:p>
        </p:txBody>
      </p:sp>
    </p:spTree>
    <p:extLst>
      <p:ext uri="{BB962C8B-B14F-4D97-AF65-F5344CB8AC3E}">
        <p14:creationId xmlns:p14="http://schemas.microsoft.com/office/powerpoint/2010/main" val="617778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CD69D5-4C92-4727-92D8-A600B6011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E722D-03ED-44C6-AC21-E92663071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2536292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1F11-C2FD-0E32-5B72-C471AA96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77DA0-64AE-C9B2-99ED-707C97DFCF97}"/>
              </a:ext>
            </a:extLst>
          </p:cNvPr>
          <p:cNvSpPr txBox="1"/>
          <p:nvPr/>
        </p:nvSpPr>
        <p:spPr>
          <a:xfrm>
            <a:off x="431023" y="1542773"/>
            <a:ext cx="834150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to promote the necessity of housing for all</a:t>
            </a: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people understand that housing comes in many shapes and forms</a:t>
            </a: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spcAft>
                <a:spcPts val="200"/>
              </a:spcAft>
              <a:buClr>
                <a:srgbClr val="193066"/>
              </a:buClr>
              <a:buFont typeface="+mj-lt"/>
              <a:buAutoNum type="arabicPeriod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can’t do it without you!</a:t>
            </a:r>
          </a:p>
        </p:txBody>
      </p:sp>
    </p:spTree>
    <p:extLst>
      <p:ext uri="{BB962C8B-B14F-4D97-AF65-F5344CB8AC3E}">
        <p14:creationId xmlns:p14="http://schemas.microsoft.com/office/powerpoint/2010/main" val="350627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818F-B764-E405-BA85-E360CB4C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 Impact of Homelessness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F7F35-6D6D-C7F1-5492-EBCAAF3F18D5}"/>
              </a:ext>
            </a:extLst>
          </p:cNvPr>
          <p:cNvSpPr txBox="1"/>
          <p:nvPr/>
        </p:nvSpPr>
        <p:spPr>
          <a:xfrm>
            <a:off x="371475" y="1551871"/>
            <a:ext cx="4050789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/>
              <a:t>Homelessness can have a substantial impact on society, with the estimated cost of a chronically homeless individual to be $40,448 annually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an individual has experienced homelessness, it is difficult to recover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proven solution is permanent supportive housing (PSH), which has been estimated to reduce the societal burden of a chronically homeless individual to ~$20,000</a:t>
            </a:r>
          </a:p>
          <a:p>
            <a:pPr marL="212598">
              <a:spcAft>
                <a:spcPts val="600"/>
              </a:spcAft>
              <a:buClr>
                <a:srgbClr val="193066"/>
              </a:buClr>
            </a:pP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/>
              <a:t>PSH has also been proven to dramatically reduce the recidivism rate to chronic homelessness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risk of returning to homelessness could be as low as ~5%</a:t>
            </a:r>
            <a:r>
              <a:rPr lang="en-US" sz="105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traditional methods, this could be as high as ~58% for individuals without children</a:t>
            </a:r>
            <a:r>
              <a:rPr lang="en-US" sz="105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171450" indent="-171450">
              <a:spcAft>
                <a:spcPts val="2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501BC0-69B1-E15B-1C41-39156C9FD740}"/>
              </a:ext>
            </a:extLst>
          </p:cNvPr>
          <p:cNvGrpSpPr/>
          <p:nvPr/>
        </p:nvGrpSpPr>
        <p:grpSpPr>
          <a:xfrm>
            <a:off x="371475" y="1264225"/>
            <a:ext cx="4050790" cy="260476"/>
            <a:chOff x="304800" y="1907691"/>
            <a:chExt cx="8389144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676936-0A6C-6E4A-85DC-66E5DF8E59D0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Societies Ultimately Bear the Burden of Homelessness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95A970-94D4-9AFD-5785-D8640829146F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BA2CB9-D502-F864-E86A-C42EAE1EFAAF}"/>
              </a:ext>
            </a:extLst>
          </p:cNvPr>
          <p:cNvGrpSpPr/>
          <p:nvPr/>
        </p:nvGrpSpPr>
        <p:grpSpPr>
          <a:xfrm>
            <a:off x="4721734" y="1264225"/>
            <a:ext cx="4050790" cy="260476"/>
            <a:chOff x="4721735" y="1264225"/>
            <a:chExt cx="4050790" cy="2604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5254BE-566D-1207-6A17-2B21CDCA1CBD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Permanent Supportive Housing as a Solution</a:t>
              </a:r>
              <a:r>
                <a:rPr lang="en-US" sz="1100" b="1" baseline="300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7A20A6-85E5-D525-91F0-F7EF798BDABD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4913D45-B971-2AEA-51B7-409D66324F5F}"/>
              </a:ext>
            </a:extLst>
          </p:cNvPr>
          <p:cNvGraphicFramePr/>
          <p:nvPr/>
        </p:nvGraphicFramePr>
        <p:xfrm>
          <a:off x="4721734" y="1552575"/>
          <a:ext cx="4050790" cy="28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7D1B21F-75E3-F773-3C3F-D7AB988F9262}"/>
              </a:ext>
            </a:extLst>
          </p:cNvPr>
          <p:cNvSpPr txBox="1"/>
          <p:nvPr/>
        </p:nvSpPr>
        <p:spPr>
          <a:xfrm>
            <a:off x="370332" y="6361448"/>
            <a:ext cx="84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United States Interagency Council on Homelessness: Ending Chronic Homelessness in 2017.</a:t>
            </a:r>
          </a:p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Family Options Study, 2015.</a:t>
            </a:r>
          </a:p>
          <a:p>
            <a:pPr marL="228600" indent="-228600">
              <a:buClr>
                <a:schemeClr val="bg1"/>
              </a:buClr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Wilder Research Foundation, 2015.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FBE55D-B5CB-5DBC-8FDD-75407F9F055B}"/>
              </a:ext>
            </a:extLst>
          </p:cNvPr>
          <p:cNvGrpSpPr/>
          <p:nvPr/>
        </p:nvGrpSpPr>
        <p:grpSpPr>
          <a:xfrm>
            <a:off x="4721734" y="4365315"/>
            <a:ext cx="4155384" cy="260476"/>
            <a:chOff x="304800" y="1907691"/>
            <a:chExt cx="8603327" cy="2604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E5CDBA-6085-DB31-D759-60007FCD5DF1}"/>
                </a:ext>
              </a:extLst>
            </p:cNvPr>
            <p:cNvSpPr/>
            <p:nvPr/>
          </p:nvSpPr>
          <p:spPr>
            <a:xfrm>
              <a:off x="304800" y="1907691"/>
              <a:ext cx="8603327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Return to Homelessness (PSH vs. Transitional Housing)</a:t>
              </a:r>
              <a:r>
                <a:rPr lang="en-US" sz="1100" b="1" baseline="300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2,3</a:t>
              </a:r>
              <a:endPara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1E20A4-D44B-B9BD-A1D3-5B9A956BA609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C313ABE-B828-057C-FED0-F3D2C5698A28}"/>
              </a:ext>
            </a:extLst>
          </p:cNvPr>
          <p:cNvGraphicFramePr/>
          <p:nvPr/>
        </p:nvGraphicFramePr>
        <p:xfrm>
          <a:off x="6719346" y="4735431"/>
          <a:ext cx="2045651" cy="157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945DE4F-5D3D-10C0-65FF-62C6F2279466}"/>
              </a:ext>
            </a:extLst>
          </p:cNvPr>
          <p:cNvGraphicFramePr/>
          <p:nvPr/>
        </p:nvGraphicFramePr>
        <p:xfrm>
          <a:off x="4721734" y="4735431"/>
          <a:ext cx="2045651" cy="157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069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3F875-5BEE-8FAF-85F2-0FA40913E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9925" y="6409944"/>
            <a:ext cx="984019" cy="448056"/>
          </a:xfrm>
          <a:prstGeom prst="rect">
            <a:avLst/>
          </a:prstGeom>
          <a:solidFill>
            <a:srgbClr val="193066"/>
          </a:solidFill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08692-E968-4EFA-9E1C-F38F33E3B68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C7273-EC03-AA35-6B5D-240FEAAE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836"/>
            <a:ext cx="9144000" cy="51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5D1FDC-B1AB-4007-B4A2-E75A682C59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9355"/>
            <a:ext cx="9144000" cy="5920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AF77DA-A8E2-4245-8384-864661D9411A}"/>
              </a:ext>
            </a:extLst>
          </p:cNvPr>
          <p:cNvSpPr/>
          <p:nvPr/>
        </p:nvSpPr>
        <p:spPr>
          <a:xfrm>
            <a:off x="-420832" y="5361872"/>
            <a:ext cx="9985664" cy="946413"/>
          </a:xfrm>
          <a:prstGeom prst="rect">
            <a:avLst/>
          </a:prstGeom>
          <a:solidFill>
            <a:srgbClr val="688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DB026-FB48-43AD-A956-CFE598FCD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36" y="5361872"/>
            <a:ext cx="7543800" cy="50787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12Hundred Studios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FAA5D-F950-4C58-B01A-09FC9E7934EB}"/>
              </a:ext>
            </a:extLst>
          </p:cNvPr>
          <p:cNvCxnSpPr>
            <a:cxnSpLocks/>
          </p:cNvCxnSpPr>
          <p:nvPr/>
        </p:nvCxnSpPr>
        <p:spPr>
          <a:xfrm>
            <a:off x="198736" y="5878888"/>
            <a:ext cx="479896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1">
            <a:extLst>
              <a:ext uri="{FF2B5EF4-FFF2-40B4-BE49-F238E27FC236}">
                <a16:creationId xmlns:a16="http://schemas.microsoft.com/office/drawing/2014/main" id="{B98FD67D-E4E4-4710-B66A-B83B669BC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36" y="5950583"/>
            <a:ext cx="7543800" cy="35758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1200 Mobile St. NW, Atlanta, GA 30314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B398C2-604A-4AD4-84E3-32C8DB7C1A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46" y="3403126"/>
            <a:ext cx="1515354" cy="19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7AD4-ADA7-48FC-B120-92D0EBF0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Deal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5C7C53-C249-4920-A80D-481EE4463940}"/>
              </a:ext>
            </a:extLst>
          </p:cNvPr>
          <p:cNvGrpSpPr/>
          <p:nvPr/>
        </p:nvGrpSpPr>
        <p:grpSpPr>
          <a:xfrm>
            <a:off x="371475" y="1264225"/>
            <a:ext cx="4352544" cy="260476"/>
            <a:chOff x="304800" y="1907691"/>
            <a:chExt cx="8389144" cy="260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ACE60E-99C7-4A2B-AC0B-48C7BE65E554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Property at Purchase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6C0A13-F6C7-44E0-8AC6-01CAFE7C5795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826F6F-82A7-49B7-9A09-AAD9B894BCCF}"/>
              </a:ext>
            </a:extLst>
          </p:cNvPr>
          <p:cNvGrpSpPr/>
          <p:nvPr/>
        </p:nvGrpSpPr>
        <p:grpSpPr>
          <a:xfrm>
            <a:off x="5089989" y="3654445"/>
            <a:ext cx="3682536" cy="260476"/>
            <a:chOff x="304800" y="1907691"/>
            <a:chExt cx="8389144" cy="2604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99B7A7-6DED-422B-8D81-B11B6977F1D1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Unit Mix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E9B9A5-CC82-4D9E-86A9-78A5AB45D2B0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1F2B9-FE7E-4371-B97D-0A1884997913}"/>
              </a:ext>
            </a:extLst>
          </p:cNvPr>
          <p:cNvGrpSpPr/>
          <p:nvPr/>
        </p:nvGrpSpPr>
        <p:grpSpPr>
          <a:xfrm>
            <a:off x="371475" y="3654445"/>
            <a:ext cx="4352544" cy="260476"/>
            <a:chOff x="304800" y="1907691"/>
            <a:chExt cx="8389144" cy="26047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6AAADD2-80C8-4788-A433-21F15E9FA2F7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Sources and Uses of Funds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8DC56D-BFD2-4A7F-9977-4BEF6C1128B5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A5227C-1275-63DE-0A70-C0028C47705F}"/>
              </a:ext>
            </a:extLst>
          </p:cNvPr>
          <p:cNvGrpSpPr/>
          <p:nvPr/>
        </p:nvGrpSpPr>
        <p:grpSpPr>
          <a:xfrm>
            <a:off x="5089989" y="3949449"/>
            <a:ext cx="1797444" cy="2221289"/>
            <a:chOff x="4943524" y="4187782"/>
            <a:chExt cx="1797444" cy="2221289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C7620726-1841-4A36-AB6C-B8895554B1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20389379"/>
                </p:ext>
              </p:extLst>
            </p:nvPr>
          </p:nvGraphicFramePr>
          <p:xfrm>
            <a:off x="4943524" y="4529941"/>
            <a:ext cx="1797444" cy="1879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01A993-E89D-40A5-AEB0-F1EFE6EBF891}"/>
                </a:ext>
              </a:extLst>
            </p:cNvPr>
            <p:cNvSpPr/>
            <p:nvPr/>
          </p:nvSpPr>
          <p:spPr>
            <a:xfrm>
              <a:off x="4943525" y="4187782"/>
              <a:ext cx="1797443" cy="274170"/>
            </a:xfrm>
            <a:prstGeom prst="rect">
              <a:avLst/>
            </a:prstGeom>
            <a:solidFill>
              <a:srgbClr val="19306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Pre-Renovation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E7803-57EE-131A-3230-41CE10A93761}"/>
              </a:ext>
            </a:extLst>
          </p:cNvPr>
          <p:cNvGrpSpPr/>
          <p:nvPr/>
        </p:nvGrpSpPr>
        <p:grpSpPr>
          <a:xfrm>
            <a:off x="6975081" y="3949449"/>
            <a:ext cx="1797444" cy="2155146"/>
            <a:chOff x="6783068" y="4193805"/>
            <a:chExt cx="1797444" cy="2155146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86EE080F-4253-48E4-A3AF-AECBABD24A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31583109"/>
                </p:ext>
              </p:extLst>
            </p:nvPr>
          </p:nvGraphicFramePr>
          <p:xfrm>
            <a:off x="6783068" y="4469821"/>
            <a:ext cx="1797443" cy="1879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CA25E3-8E5B-4B83-8C12-1EAF7FE2266B}"/>
                </a:ext>
              </a:extLst>
            </p:cNvPr>
            <p:cNvSpPr/>
            <p:nvPr/>
          </p:nvSpPr>
          <p:spPr>
            <a:xfrm>
              <a:off x="6783069" y="4193805"/>
              <a:ext cx="1797443" cy="274170"/>
            </a:xfrm>
            <a:prstGeom prst="rect">
              <a:avLst/>
            </a:prstGeom>
            <a:solidFill>
              <a:srgbClr val="19306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Post-Renovation</a:t>
              </a:r>
            </a:p>
          </p:txBody>
        </p:sp>
      </p:grpSp>
      <p:graphicFrame>
        <p:nvGraphicFramePr>
          <p:cNvPr id="26" name="Table 9">
            <a:extLst>
              <a:ext uri="{FF2B5EF4-FFF2-40B4-BE49-F238E27FC236}">
                <a16:creationId xmlns:a16="http://schemas.microsoft.com/office/drawing/2014/main" id="{4739F945-712A-4B3D-815D-5A10698E4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50096"/>
              </p:ext>
            </p:extLst>
          </p:nvPr>
        </p:nvGraphicFramePr>
        <p:xfrm>
          <a:off x="371475" y="3949449"/>
          <a:ext cx="4350260" cy="94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537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938306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  <a:gridCol w="938306">
                  <a:extLst>
                    <a:ext uri="{9D8B030D-6E8A-4147-A177-3AD203B41FA5}">
                      <a16:colId xmlns:a16="http://schemas.microsoft.com/office/drawing/2014/main" val="2591365050"/>
                    </a:ext>
                  </a:extLst>
                </a:gridCol>
                <a:gridCol w="1070111">
                  <a:extLst>
                    <a:ext uri="{9D8B030D-6E8A-4147-A177-3AD203B41FA5}">
                      <a16:colId xmlns:a16="http://schemas.microsoft.com/office/drawing/2014/main" val="3603273275"/>
                    </a:ext>
                  </a:extLst>
                </a:gridCol>
              </a:tblGrid>
              <a:tr h="193974">
                <a:tc>
                  <a:txBody>
                    <a:bodyPr/>
                    <a:lstStyle/>
                    <a:p>
                      <a:pPr marL="45720"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Uses of Funds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4020202020204" charset="0"/>
                        </a:rPr>
                        <a:t>Total ($)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$/Unit (Orig.)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$/Unit (Rehab)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188218">
                <a:tc>
                  <a:txBody>
                    <a:bodyPr/>
                    <a:lstStyle/>
                    <a:p>
                      <a:pPr marL="91440" algn="l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4020202020204" charset="0"/>
                          <a:ea typeface="+mn-ea"/>
                          <a:cs typeface="+mn-cs"/>
                        </a:rPr>
                        <a:t>Purchase Price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$1,550,000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$77,500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$38,750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188218">
                <a:tc>
                  <a:txBody>
                    <a:bodyPr/>
                    <a:lstStyle/>
                    <a:p>
                      <a:pPr marL="91440" algn="l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4020202020204" charset="0"/>
                          <a:ea typeface="+mn-ea"/>
                          <a:cs typeface="+mn-cs"/>
                        </a:rPr>
                        <a:t>Construction Hard Costs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$1,534,110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$76,706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$38,353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  <a:tr h="188218">
                <a:tc>
                  <a:txBody>
                    <a:bodyPr/>
                    <a:lstStyle/>
                    <a:p>
                      <a:pPr marL="91440" algn="l" defTabSz="6858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pen Sans" panose="020B0604020202020204" charset="0"/>
                          <a:ea typeface="+mn-ea"/>
                          <a:cs typeface="+mn-cs"/>
                        </a:rPr>
                        <a:t>Other Fees and Costs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$923,852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$46,193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$23,096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54667"/>
                  </a:ext>
                </a:extLst>
              </a:tr>
              <a:tr h="188218">
                <a:tc>
                  <a:txBody>
                    <a:bodyPr/>
                    <a:lstStyle/>
                    <a:p>
                      <a:pPr marL="45720" algn="l" rtl="0" fontAlgn="ctr">
                        <a:spcBef>
                          <a:spcPts val="0"/>
                        </a:spcBef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4020202020204" charset="0"/>
                        </a:rPr>
                        <a:t>Total Uses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$4,007,962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$200,398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$100,199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10654"/>
                  </a:ext>
                </a:extLst>
              </a:tr>
            </a:tbl>
          </a:graphicData>
        </a:graphic>
      </p:graphicFrame>
      <p:pic>
        <p:nvPicPr>
          <p:cNvPr id="25" name="Picture 24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FF882D0C-4B3D-FA64-0993-E61F183CB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581771"/>
            <a:ext cx="4352544" cy="19641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E76FC63-C384-FE45-9194-25CE56F2F68F}"/>
              </a:ext>
            </a:extLst>
          </p:cNvPr>
          <p:cNvGrpSpPr/>
          <p:nvPr/>
        </p:nvGrpSpPr>
        <p:grpSpPr>
          <a:xfrm>
            <a:off x="5089990" y="1264225"/>
            <a:ext cx="3682536" cy="260476"/>
            <a:chOff x="4721735" y="1264225"/>
            <a:chExt cx="4050790" cy="26047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205F16-5FA3-01F1-79EB-16407FDC20AA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Capital Providers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DAE494-CD87-78D7-147F-3C35C7C18CF8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ASREF">
            <a:extLst>
              <a:ext uri="{FF2B5EF4-FFF2-40B4-BE49-F238E27FC236}">
                <a16:creationId xmlns:a16="http://schemas.microsoft.com/office/drawing/2014/main" id="{981928CE-A942-DE02-DA54-B32F2170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060" y="2731761"/>
            <a:ext cx="1246397" cy="5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tlanta Affordable Housing Fund - AAHF">
            <a:extLst>
              <a:ext uri="{FF2B5EF4-FFF2-40B4-BE49-F238E27FC236}">
                <a16:creationId xmlns:a16="http://schemas.microsoft.com/office/drawing/2014/main" id="{C1FD089E-BB88-2530-CD61-428189C9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082" y="1707014"/>
            <a:ext cx="800353" cy="8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8A30B8BB-F02C-2A22-FD90-FD1E47AAD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88126"/>
              </p:ext>
            </p:extLst>
          </p:nvPr>
        </p:nvGraphicFramePr>
        <p:xfrm>
          <a:off x="370881" y="5027419"/>
          <a:ext cx="4322716" cy="120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859">
                  <a:extLst>
                    <a:ext uri="{9D8B030D-6E8A-4147-A177-3AD203B41FA5}">
                      <a16:colId xmlns:a16="http://schemas.microsoft.com/office/drawing/2014/main" val="1999664891"/>
                    </a:ext>
                  </a:extLst>
                </a:gridCol>
                <a:gridCol w="714983">
                  <a:extLst>
                    <a:ext uri="{9D8B030D-6E8A-4147-A177-3AD203B41FA5}">
                      <a16:colId xmlns:a16="http://schemas.microsoft.com/office/drawing/2014/main" val="3730755796"/>
                    </a:ext>
                  </a:extLst>
                </a:gridCol>
                <a:gridCol w="471792">
                  <a:extLst>
                    <a:ext uri="{9D8B030D-6E8A-4147-A177-3AD203B41FA5}">
                      <a16:colId xmlns:a16="http://schemas.microsoft.com/office/drawing/2014/main" val="2641812833"/>
                    </a:ext>
                  </a:extLst>
                </a:gridCol>
                <a:gridCol w="612842">
                  <a:extLst>
                    <a:ext uri="{9D8B030D-6E8A-4147-A177-3AD203B41FA5}">
                      <a16:colId xmlns:a16="http://schemas.microsoft.com/office/drawing/2014/main" val="1541786140"/>
                    </a:ext>
                  </a:extLst>
                </a:gridCol>
                <a:gridCol w="505839">
                  <a:extLst>
                    <a:ext uri="{9D8B030D-6E8A-4147-A177-3AD203B41FA5}">
                      <a16:colId xmlns:a16="http://schemas.microsoft.com/office/drawing/2014/main" val="2591365050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3603273275"/>
                    </a:ext>
                  </a:extLst>
                </a:gridCol>
              </a:tblGrid>
              <a:tr h="240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Sources of Funds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Total ($)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Cap. (%)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Equity (%)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Return</a:t>
                      </a:r>
                      <a:r>
                        <a:rPr lang="en-US" sz="9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Structure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3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20044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AAHF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$1,120,000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27.9%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NA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6.0%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Senior Debt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09807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ASREF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$2,600,000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64.9%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90.0%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8.0%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Preferred Equity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873776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LPs and GPs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$287,962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7.1%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Waterfall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Common Equity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29293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Total Sources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$4,007,962 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100.0%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7.4% 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10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95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924A-7108-4514-BDF5-82521F01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22" y="209310"/>
            <a:ext cx="7936992" cy="880110"/>
          </a:xfrm>
        </p:spPr>
        <p:txBody>
          <a:bodyPr/>
          <a:lstStyle/>
          <a:p>
            <a:r>
              <a:rPr lang="en-US" dirty="0"/>
              <a:t>Execution Strategy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775743-C80C-4BAA-8EEE-2CF33FA804FC}"/>
              </a:ext>
            </a:extLst>
          </p:cNvPr>
          <p:cNvGrpSpPr/>
          <p:nvPr/>
        </p:nvGrpSpPr>
        <p:grpSpPr>
          <a:xfrm>
            <a:off x="431022" y="1264225"/>
            <a:ext cx="3335907" cy="260476"/>
            <a:chOff x="304800" y="1907691"/>
            <a:chExt cx="8389144" cy="2604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6486F0-EDCD-4582-8003-23F051662614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Plan: Acquisition to Stabilization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610314-BD3D-4E2D-96B9-6561B520C788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F6260D-6DD1-4DBD-8E26-B0F1C7600B74}"/>
              </a:ext>
            </a:extLst>
          </p:cNvPr>
          <p:cNvGrpSpPr/>
          <p:nvPr/>
        </p:nvGrpSpPr>
        <p:grpSpPr>
          <a:xfrm>
            <a:off x="3979851" y="1264225"/>
            <a:ext cx="2366284" cy="260476"/>
            <a:chOff x="4721735" y="1264225"/>
            <a:chExt cx="4050790" cy="2604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46046D-8F9E-4F09-B2FE-DE7DCA798931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Purchase Price Per Unit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9502F7-CBC8-4435-BED9-26E2D7712930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0AE89A5-2C52-4270-8D48-5618ED090682}"/>
              </a:ext>
            </a:extLst>
          </p:cNvPr>
          <p:cNvGraphicFramePr/>
          <p:nvPr/>
        </p:nvGraphicFramePr>
        <p:xfrm>
          <a:off x="3979850" y="1532533"/>
          <a:ext cx="2483536" cy="211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3C5AEB8C-2EF0-49F6-99C2-BC664248ECC6}"/>
              </a:ext>
            </a:extLst>
          </p:cNvPr>
          <p:cNvGraphicFramePr/>
          <p:nvPr/>
        </p:nvGraphicFramePr>
        <p:xfrm>
          <a:off x="6356074" y="1538934"/>
          <a:ext cx="2483351" cy="211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3DC32A7-89A5-40C6-9957-F6531F851EFA}"/>
              </a:ext>
            </a:extLst>
          </p:cNvPr>
          <p:cNvGrpSpPr/>
          <p:nvPr/>
        </p:nvGrpSpPr>
        <p:grpSpPr>
          <a:xfrm>
            <a:off x="6403243" y="1264225"/>
            <a:ext cx="2366284" cy="260476"/>
            <a:chOff x="4721735" y="1264225"/>
            <a:chExt cx="4050790" cy="26047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509F0B-1CAD-47AB-A8AF-D8563770F9C7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Purchase Price Per Square Foot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9E7C8C6-4989-4C34-B62D-92E0B2C98613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D94940B-3169-443D-A05D-568CC14CD449}"/>
              </a:ext>
            </a:extLst>
          </p:cNvPr>
          <p:cNvGrpSpPr/>
          <p:nvPr/>
        </p:nvGrpSpPr>
        <p:grpSpPr>
          <a:xfrm>
            <a:off x="3979851" y="3783500"/>
            <a:ext cx="2366284" cy="260476"/>
            <a:chOff x="4721735" y="1264225"/>
            <a:chExt cx="4050790" cy="26047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01BA53B-A9CB-47BC-AFBA-DBF85712112B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Rent Per Unit</a:t>
              </a:r>
              <a:r>
                <a:rPr lang="en-US" sz="1100" b="1" baseline="300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1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7C71FFA-D6AC-42D7-B5B1-E90A58EE89AE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CEA893B-9CBE-4BFC-BDC0-CF3B4F9023EF}"/>
              </a:ext>
            </a:extLst>
          </p:cNvPr>
          <p:cNvGrpSpPr/>
          <p:nvPr/>
        </p:nvGrpSpPr>
        <p:grpSpPr>
          <a:xfrm>
            <a:off x="6403243" y="3783500"/>
            <a:ext cx="2366284" cy="260476"/>
            <a:chOff x="4721735" y="1264225"/>
            <a:chExt cx="4050790" cy="26047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24CAE7-C08F-4786-A44C-A82D5D15A501}"/>
                </a:ext>
              </a:extLst>
            </p:cNvPr>
            <p:cNvSpPr/>
            <p:nvPr/>
          </p:nvSpPr>
          <p:spPr>
            <a:xfrm>
              <a:off x="4721735" y="1264225"/>
              <a:ext cx="4050790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Rent Per Square Foot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C92CFA6-E572-47DD-A64B-FC23B2BFB6AA}"/>
                </a:ext>
              </a:extLst>
            </p:cNvPr>
            <p:cNvCxnSpPr/>
            <p:nvPr/>
          </p:nvCxnSpPr>
          <p:spPr>
            <a:xfrm>
              <a:off x="4721735" y="1521162"/>
              <a:ext cx="40507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28F0473-EF05-4026-BD49-4A078DC57DB3}"/>
              </a:ext>
            </a:extLst>
          </p:cNvPr>
          <p:cNvSpPr txBox="1"/>
          <p:nvPr/>
        </p:nvSpPr>
        <p:spPr>
          <a:xfrm>
            <a:off x="431022" y="1542773"/>
            <a:ext cx="333590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to rehab was converting 20 units into 40 studios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Conversion drops price / unit and better utilizes square footage to drive rent revenue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5546548-82E0-4449-B123-DBE443DDCE7B}"/>
              </a:ext>
            </a:extLst>
          </p:cNvPr>
          <p:cNvGrpSpPr/>
          <p:nvPr/>
        </p:nvGrpSpPr>
        <p:grpSpPr>
          <a:xfrm>
            <a:off x="431022" y="2897012"/>
            <a:ext cx="3335907" cy="260476"/>
            <a:chOff x="304800" y="1907691"/>
            <a:chExt cx="8389144" cy="26047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81EFFC2-7D23-4119-8600-43365D3415D7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Analysis: Conversion Effect on Purchase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FA08F2A-241B-4AAE-9621-42679DF3280E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8D14C8F-1057-40D7-8641-D2173A5CB528}"/>
              </a:ext>
            </a:extLst>
          </p:cNvPr>
          <p:cNvSpPr txBox="1"/>
          <p:nvPr/>
        </p:nvSpPr>
        <p:spPr>
          <a:xfrm>
            <a:off x="431022" y="3175560"/>
            <a:ext cx="333590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Converting from 20 to 40 units has a dramatic effect on pricing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Pricing / unit is reduced by 50.0%, falling from $77,500 / unit to $38,750 / unit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19DC22-1EA8-41C4-B581-B24EA7BD74F9}"/>
              </a:ext>
            </a:extLst>
          </p:cNvPr>
          <p:cNvGrpSpPr/>
          <p:nvPr/>
        </p:nvGrpSpPr>
        <p:grpSpPr>
          <a:xfrm>
            <a:off x="431022" y="4662382"/>
            <a:ext cx="3335907" cy="260476"/>
            <a:chOff x="304800" y="1907691"/>
            <a:chExt cx="8389144" cy="26047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E4949A-2BE8-4042-8242-6EF58C7FCE67}"/>
                </a:ext>
              </a:extLst>
            </p:cNvPr>
            <p:cNvSpPr/>
            <p:nvPr/>
          </p:nvSpPr>
          <p:spPr>
            <a:xfrm>
              <a:off x="304800" y="1907691"/>
              <a:ext cx="8389144" cy="2604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b="1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Analysis: Conversion Effect on Total Rent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93655A0-6345-4F2C-AB7D-4438FCD6B61F}"/>
                </a:ext>
              </a:extLst>
            </p:cNvPr>
            <p:cNvCxnSpPr/>
            <p:nvPr/>
          </p:nvCxnSpPr>
          <p:spPr>
            <a:xfrm>
              <a:off x="304800" y="2164628"/>
              <a:ext cx="83891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C096812-BB80-418A-890C-C6EC3D65CB4A}"/>
              </a:ext>
            </a:extLst>
          </p:cNvPr>
          <p:cNvSpPr txBox="1"/>
          <p:nvPr/>
        </p:nvSpPr>
        <p:spPr>
          <a:xfrm>
            <a:off x="431022" y="4940930"/>
            <a:ext cx="33359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193066"/>
              </a:buClr>
              <a:buFont typeface="Wingdings" panose="05000000000000000000" pitchFamily="2" charset="2"/>
              <a:buChar char="§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Converting to 40 units necessitates decrease in rent; however, the increased number of renters yields a substantial boost in total rent revenue</a:t>
            </a:r>
          </a:p>
          <a:p>
            <a:pPr marL="384048" indent="-171450">
              <a:spcAft>
                <a:spcPts val="600"/>
              </a:spcAft>
              <a:buClr>
                <a:srgbClr val="193066"/>
              </a:buClr>
              <a:buFont typeface="Open Sans" panose="020B0604020202020204" charset="0"/>
              <a:buChar char="̶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 revenue increases from $20,116 to $34,726, representing a 72.8% increase in rent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43AE81D-DE1C-D515-65C7-F9A6DF410F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192788"/>
              </p:ext>
            </p:extLst>
          </p:nvPr>
        </p:nvGraphicFramePr>
        <p:xfrm>
          <a:off x="4012819" y="4133437"/>
          <a:ext cx="2487168" cy="211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3671760-FF0B-DF26-94BD-74D6D36C4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828566"/>
              </p:ext>
            </p:extLst>
          </p:nvPr>
        </p:nvGraphicFramePr>
        <p:xfrm>
          <a:off x="6347287" y="4113441"/>
          <a:ext cx="2487168" cy="211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2274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C14C-FF3C-4534-8F4F-01A82733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Exterior: Before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9705FC7-7665-4397-B740-1FD08E4F488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" y="1175788"/>
            <a:ext cx="4133088" cy="24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30760-8F79-A67D-0B17-3174E7EAF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" b="78"/>
          <a:stretch/>
        </p:blipFill>
        <p:spPr>
          <a:xfrm>
            <a:off x="371475" y="3758467"/>
            <a:ext cx="4133088" cy="249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C694A-70B9-DEB0-D474-F9AC3E1A3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" r="313"/>
          <a:stretch/>
        </p:blipFill>
        <p:spPr>
          <a:xfrm>
            <a:off x="4677879" y="1175788"/>
            <a:ext cx="4094646" cy="2496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F21F5-4B8F-9011-0DCA-C7B0E926E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" r="387"/>
          <a:stretch/>
        </p:blipFill>
        <p:spPr>
          <a:xfrm>
            <a:off x="4677879" y="3758467"/>
            <a:ext cx="4094646" cy="24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805C-9DCE-7390-3EF8-F891C27E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Exterior: After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AA9DD-CD2F-9722-D07C-30715C15A3F0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68018"/>
            <a:ext cx="4133088" cy="2496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66FE9-26E1-0424-DBC3-649EB5050A81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798356"/>
            <a:ext cx="4133088" cy="2496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D60AE-34BB-F1EC-F3D2-2E6AB6B9853C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7" y="3798356"/>
            <a:ext cx="4133088" cy="249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D9BC1-CCFF-CE8D-BC7E-86C469CE6F54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7" y="1168018"/>
            <a:ext cx="4133088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BD89-1FC6-36D3-E30E-03602081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9310"/>
            <a:ext cx="8401050" cy="880110"/>
          </a:xfrm>
        </p:spPr>
        <p:txBody>
          <a:bodyPr/>
          <a:lstStyle/>
          <a:p>
            <a:r>
              <a:rPr lang="en-US" dirty="0"/>
              <a:t>Murals (Cont.)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52612-C95E-3B79-F447-A16ADF08C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1133273"/>
            <a:ext cx="8401050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4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</p:tagLst>
</file>

<file path=ppt/theme/theme1.xml><?xml version="1.0" encoding="utf-8"?>
<a:theme xmlns:a="http://schemas.openxmlformats.org/drawingml/2006/main" name="Default">
  <a:themeElements>
    <a:clrScheme name="ARRC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93066"/>
      </a:accent1>
      <a:accent2>
        <a:srgbClr val="688BDA"/>
      </a:accent2>
      <a:accent3>
        <a:srgbClr val="BFBFBF"/>
      </a:accent3>
      <a:accent4>
        <a:srgbClr val="B4B000"/>
      </a:accent4>
      <a:accent5>
        <a:srgbClr val="E9E7E7"/>
      </a:accent5>
      <a:accent6>
        <a:srgbClr val="054D4C"/>
      </a:accent6>
      <a:hlink>
        <a:srgbClr val="0070C0"/>
      </a:hlink>
      <a:folHlink>
        <a:srgbClr val="002060"/>
      </a:folHlink>
    </a:clrScheme>
    <a:fontScheme name="NGP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" id="{967305BB-20AB-4133-BD62-6DA262B940BE}" vid="{7B93B7FF-A1DD-4E6E-8D46-8B96206D0C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1524</Words>
  <Application>Microsoft Office PowerPoint</Application>
  <PresentationFormat>On-screen Show (4:3)</PresentationFormat>
  <Paragraphs>377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Wingdings</vt:lpstr>
      <vt:lpstr>Tahoma</vt:lpstr>
      <vt:lpstr>Open Sans</vt:lpstr>
      <vt:lpstr>Cambria</vt:lpstr>
      <vt:lpstr>Default</vt:lpstr>
      <vt:lpstr>Affordable Housing Week</vt:lpstr>
      <vt:lpstr>Why Affordable Housing Matters</vt:lpstr>
      <vt:lpstr>Societal Impact of Homelessness</vt:lpstr>
      <vt:lpstr>12Hundred Studios</vt:lpstr>
      <vt:lpstr>Deal Dynamics</vt:lpstr>
      <vt:lpstr>Execution Strategy</vt:lpstr>
      <vt:lpstr>Exterior: Before</vt:lpstr>
      <vt:lpstr>Exterior: After </vt:lpstr>
      <vt:lpstr>Murals (Cont.)</vt:lpstr>
      <vt:lpstr>Interior Construction</vt:lpstr>
      <vt:lpstr>Interior: Before</vt:lpstr>
      <vt:lpstr>Interior: After</vt:lpstr>
      <vt:lpstr>Partnerships</vt:lpstr>
      <vt:lpstr>Hunter Hills Neighborhood Association</vt:lpstr>
      <vt:lpstr>Legacy Resident Partnership</vt:lpstr>
      <vt:lpstr>Trees Atlanta Community Planting Day</vt:lpstr>
      <vt:lpstr>385 Joseph E. Lowery</vt:lpstr>
      <vt:lpstr>Deal Dynamics</vt:lpstr>
      <vt:lpstr>Construction Plans: Current vs. Proposed</vt:lpstr>
      <vt:lpstr>Interior Pictures</vt:lpstr>
      <vt:lpstr>385 Joseph E. Lowery</vt:lpstr>
      <vt:lpstr>Partnerships</vt:lpstr>
      <vt:lpstr>Investment in the Local Elementary School</vt:lpstr>
      <vt:lpstr>Boots-on-the-Ground Impact</vt:lpstr>
      <vt:lpstr>Learnings</vt:lpstr>
      <vt:lpstr>Construction Plans: Beginning vs. Ending</vt:lpstr>
      <vt:lpstr>Construction Plans: Current vs. Proposed</vt:lpstr>
      <vt:lpstr>What Can YOU Do?</vt:lpstr>
      <vt:lpstr>What Can YOU Do?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2020-06-01T15:51:22Z</dcterms:created>
  <dcterms:modified xsi:type="dcterms:W3CDTF">2024-10-29T13:56:21Z</dcterms:modified>
</cp:coreProperties>
</file>